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6"/>
  </p:notesMasterIdLst>
  <p:sldIdLst>
    <p:sldId id="256" r:id="rId2"/>
    <p:sldId id="327" r:id="rId3"/>
    <p:sldId id="32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9" r:id="rId75"/>
    <p:sldId id="331" r:id="rId76"/>
    <p:sldId id="332" r:id="rId77"/>
    <p:sldId id="333" r:id="rId78"/>
    <p:sldId id="330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90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-130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9327C-1430-44AF-8DA0-7D7A1EF5260B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D9A59-AB3E-44E6-98EC-6DF3936D86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073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36BF65-0F77-4B6C-B0BE-F9151471832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15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36BF65-0F77-4B6C-B0BE-F9151471832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332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630FD-B2EB-47D1-96C2-278AF1DB8B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88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8630FD-B2EB-47D1-96C2-278AF1DB8B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91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74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7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118586"/>
            <a:ext cx="11633200" cy="5058377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192000" cy="105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266700" y="0"/>
            <a:ext cx="10744200" cy="365123"/>
          </a:xfrm>
        </p:spPr>
        <p:txBody>
          <a:bodyPr anchor="ctr">
            <a:noAutofit/>
          </a:bodyPr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48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1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0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2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6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5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4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66700" y="365125"/>
            <a:ext cx="11633200" cy="685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6700" y="1331650"/>
            <a:ext cx="11633200" cy="4845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E5D03-8FE0-4A4C-8EA5-9D13CE11E690}" type="datetimeFigureOut">
              <a:rPr lang="ko-KR" altLang="en-US" smtClean="0"/>
              <a:t>2016-09-29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667B2-1C85-4614-92BA-045C2DECE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0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dn2.hubspot.net/hub/53/file-863940581-pdf/Data_Visualization_101_How_to_Design_Charts_and_Graph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70243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부록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시각화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가이드라인 </a:t>
            </a:r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작업중</a:t>
            </a:r>
            <a:r>
              <a:rPr lang="en-US" altLang="ko-KR" sz="3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85619"/>
            <a:ext cx="9144000" cy="1655762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2016.09.30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6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5058" y="6267471"/>
            <a:ext cx="7026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Koneru</a:t>
            </a:r>
            <a:r>
              <a:rPr kumimoji="0" lang="fr-FR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(2008). Professional communication.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Hardin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M.,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Hom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D., Perez, R., &amp; Williams, L. (2012). Which chart or graph is right for you?.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Tell Impactful Stories with Data‖. Tableau Software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Bar chart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사용 </a:t>
            </a:r>
            <a:r>
              <a:rPr lang="ko-KR" altLang="en-US" dirty="0"/>
              <a:t>가능한</a:t>
            </a:r>
            <a:r>
              <a:rPr lang="en-US" altLang="ko-KR" dirty="0"/>
              <a:t> </a:t>
            </a:r>
            <a:r>
              <a:rPr lang="ko-KR" altLang="en-US" dirty="0"/>
              <a:t>시각적 표시 </a:t>
            </a:r>
            <a:r>
              <a:rPr lang="ko-KR" altLang="en-US" dirty="0" smtClean="0"/>
              <a:t>수단</a:t>
            </a:r>
            <a:r>
              <a:rPr lang="en-US" altLang="ko-KR" dirty="0" smtClean="0"/>
              <a:t>:</a:t>
            </a:r>
            <a:r>
              <a:rPr lang="ko-KR" altLang="en-US" dirty="0" smtClean="0"/>
              <a:t> 바의 길이</a:t>
            </a:r>
            <a:r>
              <a:rPr lang="en-US" altLang="ko-KR" dirty="0"/>
              <a:t>/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 smtClean="0"/>
              <a:t>색</a:t>
            </a:r>
            <a:endParaRPr lang="en-US" altLang="ko-KR" dirty="0"/>
          </a:p>
          <a:p>
            <a:pPr lvl="1"/>
            <a:r>
              <a:rPr lang="ko-KR" altLang="en-US" dirty="0" smtClean="0"/>
              <a:t>그래프를 </a:t>
            </a:r>
            <a:r>
              <a:rPr lang="ko-KR" altLang="en-US" dirty="0"/>
              <a:t>그릴 때 너무 많은 </a:t>
            </a:r>
            <a:r>
              <a:rPr lang="ko-KR" altLang="en-US" dirty="0" smtClean="0"/>
              <a:t>세부 사항은 표시하지 않도록 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Bar</a:t>
            </a:r>
            <a:r>
              <a:rPr lang="ko-KR" altLang="en-US" dirty="0"/>
              <a:t>의 길이와 폭의 균형을 맞춰야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/>
              <a:t>bar</a:t>
            </a:r>
            <a:r>
              <a:rPr lang="ko-KR" altLang="en-US" dirty="0"/>
              <a:t>의 두께는 반드시 같아야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세로 </a:t>
            </a:r>
            <a:r>
              <a:rPr lang="ko-KR" altLang="en-US" dirty="0"/>
              <a:t>형태의 </a:t>
            </a:r>
            <a:r>
              <a:rPr lang="en-US" altLang="ko-KR" dirty="0"/>
              <a:t>bar</a:t>
            </a:r>
            <a:r>
              <a:rPr lang="ko-KR" altLang="en-US" dirty="0"/>
              <a:t>는 </a:t>
            </a:r>
            <a:r>
              <a:rPr lang="en-US" altLang="ko-KR" dirty="0"/>
              <a:t>7 </a:t>
            </a:r>
            <a:r>
              <a:rPr lang="ko-KR" altLang="en-US" dirty="0"/>
              <a:t>인치를 넘어선 안되고</a:t>
            </a:r>
            <a:r>
              <a:rPr lang="en-US" altLang="ko-KR" dirty="0"/>
              <a:t>, </a:t>
            </a:r>
            <a:r>
              <a:rPr lang="ko-KR" altLang="en-US" dirty="0"/>
              <a:t>가로 형태의 </a:t>
            </a:r>
            <a:r>
              <a:rPr lang="en-US" altLang="ko-KR" dirty="0"/>
              <a:t>bar</a:t>
            </a:r>
            <a:r>
              <a:rPr lang="ko-KR" altLang="en-US" dirty="0"/>
              <a:t>는 </a:t>
            </a:r>
            <a:r>
              <a:rPr lang="en-US" altLang="ko-KR" dirty="0"/>
              <a:t>5 </a:t>
            </a:r>
            <a:r>
              <a:rPr lang="ko-KR" altLang="en-US" dirty="0"/>
              <a:t>인치를 넘어선 </a:t>
            </a:r>
            <a:r>
              <a:rPr lang="ko-KR" altLang="en-US" dirty="0" smtClean="0"/>
              <a:t>안됨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스케일의 </a:t>
            </a:r>
            <a:r>
              <a:rPr lang="ko-KR" altLang="en-US" dirty="0"/>
              <a:t>단위를 정확히 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단위 </a:t>
            </a:r>
            <a:r>
              <a:rPr lang="ko-KR" altLang="en-US" dirty="0"/>
              <a:t>표기의 경우 가로 형태의 </a:t>
            </a:r>
            <a:r>
              <a:rPr lang="en-US" altLang="ko-KR" dirty="0"/>
              <a:t>bar</a:t>
            </a:r>
            <a:r>
              <a:rPr lang="ko-KR" altLang="en-US" dirty="0"/>
              <a:t>를 갖는 그래프는 </a:t>
            </a:r>
            <a:r>
              <a:rPr lang="en-US" altLang="ko-KR" dirty="0"/>
              <a:t>x</a:t>
            </a:r>
            <a:r>
              <a:rPr lang="ko-KR" altLang="en-US" dirty="0"/>
              <a:t>축 쪽에</a:t>
            </a:r>
            <a:r>
              <a:rPr lang="en-US" altLang="ko-KR" dirty="0"/>
              <a:t>, </a:t>
            </a:r>
            <a:r>
              <a:rPr lang="ko-KR" altLang="en-US" dirty="0"/>
              <a:t>세로 형태의 </a:t>
            </a:r>
            <a:r>
              <a:rPr lang="en-US" altLang="ko-KR" dirty="0"/>
              <a:t>bar</a:t>
            </a:r>
            <a:r>
              <a:rPr lang="ko-KR" altLang="en-US" dirty="0"/>
              <a:t>를 갖는 그래프는 </a:t>
            </a:r>
            <a:r>
              <a:rPr lang="en-US" altLang="ko-KR" dirty="0"/>
              <a:t>y</a:t>
            </a:r>
            <a:r>
              <a:rPr lang="ko-KR" altLang="en-US" dirty="0"/>
              <a:t>축 쪽에 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그래프의 </a:t>
            </a:r>
            <a:r>
              <a:rPr lang="ko-KR" altLang="en-US" dirty="0"/>
              <a:t>제목을 명기해야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해석을 </a:t>
            </a:r>
            <a:r>
              <a:rPr lang="ko-KR" altLang="en-US" dirty="0"/>
              <a:t>위한 단서 또는 범례를 제공해야 </a:t>
            </a:r>
            <a:r>
              <a:rPr lang="ko-KR" altLang="en-US" dirty="0" smtClean="0"/>
              <a:t>함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</a:t>
            </a:r>
            <a:r>
              <a:rPr lang="en-US" altLang="ko-KR" dirty="0" smtClean="0"/>
              <a:t>bar </a:t>
            </a:r>
            <a:r>
              <a:rPr lang="ko-KR" altLang="en-US" dirty="0" smtClean="0"/>
              <a:t>차트를 모아놓으면 관련 정보를 빠르게 비교하는 데 도움이 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더 </a:t>
            </a:r>
            <a:r>
              <a:rPr lang="ko-KR" altLang="en-US" dirty="0"/>
              <a:t>강조하고 싶은 부분은 </a:t>
            </a:r>
            <a:r>
              <a:rPr lang="en-US" altLang="ko-KR" dirty="0"/>
              <a:t>bar</a:t>
            </a:r>
            <a:r>
              <a:rPr lang="ko-KR" altLang="en-US" dirty="0"/>
              <a:t>에 색을 더하면 </a:t>
            </a:r>
            <a:r>
              <a:rPr lang="ko-KR" altLang="en-US" dirty="0" smtClean="0"/>
              <a:t>좋음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1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 시각화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선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 smtClean="0"/>
              <a:t>선의 교차점을 최소한으로 줄여라</a:t>
            </a:r>
            <a:endParaRPr lang="en-US" altLang="ko-KR" dirty="0" smtClean="0"/>
          </a:p>
          <a:p>
            <a:pPr lvl="2">
              <a:buFontTx/>
              <a:buChar char="-"/>
            </a:pPr>
            <a:r>
              <a:rPr lang="ko-KR" altLang="en-US" dirty="0" smtClean="0"/>
              <a:t>구부러지거나 교차하는 모서리를 최대한 줄이는 것이 연속적으로 보이게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모서리를 따라 가는 것을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더 쉽게 함</a:t>
            </a:r>
            <a:r>
              <a:rPr lang="en-US" altLang="ko-KR" dirty="0" smtClean="0"/>
              <a:t>.</a:t>
            </a:r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pPr lvl="1">
              <a:buFontTx/>
              <a:buChar char="-"/>
            </a:pPr>
            <a:endParaRPr lang="en-US" altLang="ko-KR" dirty="0"/>
          </a:p>
          <a:p>
            <a:pPr lvl="1">
              <a:buFontTx/>
              <a:buChar char="-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7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6"/>
            </a:pPr>
            <a:r>
              <a:rPr lang="ko-KR" altLang="en-US" dirty="0" smtClean="0"/>
              <a:t>테두리가 겹치지 않도록 배치하라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 smtClean="0"/>
              <a:t>노드</a:t>
            </a:r>
            <a:r>
              <a:rPr lang="en-US" altLang="ko-KR" dirty="0"/>
              <a:t>(node)</a:t>
            </a:r>
            <a:r>
              <a:rPr lang="ko-KR" altLang="en-US" dirty="0"/>
              <a:t>들은 구분되어야 하고</a:t>
            </a:r>
            <a:r>
              <a:rPr lang="en-US" altLang="ko-KR" dirty="0"/>
              <a:t>, </a:t>
            </a:r>
            <a:r>
              <a:rPr lang="ko-KR" altLang="en-US" dirty="0"/>
              <a:t>다른 노드를 중복되면 안됨</a:t>
            </a:r>
            <a:r>
              <a:rPr lang="en-US" altLang="ko-KR" dirty="0" smtClean="0"/>
              <a:t>.</a:t>
            </a:r>
          </a:p>
          <a:p>
            <a:pPr lvl="2">
              <a:buFontTx/>
              <a:buChar char="-"/>
            </a:pPr>
            <a:r>
              <a:rPr lang="ko-KR" altLang="en-US" dirty="0" smtClean="0"/>
              <a:t>그렇게 </a:t>
            </a:r>
            <a:r>
              <a:rPr lang="ko-KR" altLang="en-US" dirty="0"/>
              <a:t>하지 않으면</a:t>
            </a:r>
            <a:r>
              <a:rPr lang="en-US" altLang="ko-KR" dirty="0"/>
              <a:t>, </a:t>
            </a:r>
            <a:r>
              <a:rPr lang="ko-KR" altLang="en-US" dirty="0"/>
              <a:t>물체의 </a:t>
            </a:r>
            <a:r>
              <a:rPr lang="en-US" altLang="ko-KR" dirty="0"/>
              <a:t>Contour</a:t>
            </a:r>
            <a:r>
              <a:rPr lang="ko-KR" altLang="en-US" dirty="0"/>
              <a:t>가 파괴되어 서로 구분할 수 없게 됨</a:t>
            </a:r>
            <a:r>
              <a:rPr lang="en-US" altLang="ko-KR" dirty="0" smtClean="0"/>
              <a:t>.</a:t>
            </a:r>
          </a:p>
          <a:p>
            <a:pPr lvl="2">
              <a:buFontTx/>
              <a:buChar char="-"/>
            </a:pPr>
            <a:r>
              <a:rPr lang="ko-KR" altLang="en-US" dirty="0" smtClean="0"/>
              <a:t>레이블도 </a:t>
            </a:r>
            <a:r>
              <a:rPr lang="ko-KR" altLang="en-US" dirty="0"/>
              <a:t>다른 레이블과 중복되면 안됨</a:t>
            </a:r>
            <a:r>
              <a:rPr lang="en-US" altLang="ko-KR" dirty="0"/>
              <a:t>.</a:t>
            </a:r>
          </a:p>
          <a:p>
            <a:pPr marL="800100" lvl="1" indent="-342900">
              <a:buFont typeface="+mj-lt"/>
              <a:buAutoNum type="arabicPeriod" startAt="6"/>
            </a:pP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901" b="2990"/>
          <a:stretch/>
        </p:blipFill>
        <p:spPr>
          <a:xfrm>
            <a:off x="3710467" y="2960405"/>
            <a:ext cx="3856666" cy="14552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10467" y="2592152"/>
            <a:ext cx="2025445" cy="33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35912" y="2592152"/>
            <a:ext cx="2025445" cy="33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10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 시각화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2D vs. 3D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3D </a:t>
            </a:r>
            <a:r>
              <a:rPr lang="ko-KR" altLang="en-US" dirty="0"/>
              <a:t>표상은 제한적이고 특수한 </a:t>
            </a:r>
            <a:r>
              <a:rPr lang="ko-KR" altLang="en-US" dirty="0" smtClean="0"/>
              <a:t>상황에서만 유용하다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3D </a:t>
            </a:r>
            <a:r>
              <a:rPr lang="ko-KR" altLang="en-US" dirty="0"/>
              <a:t>표상은 </a:t>
            </a:r>
            <a:r>
              <a:rPr lang="en-US" altLang="ko-KR" dirty="0"/>
              <a:t>2D </a:t>
            </a:r>
            <a:r>
              <a:rPr lang="ko-KR" altLang="en-US" dirty="0"/>
              <a:t>표상에 비해 인지적 부하를 가중시키고</a:t>
            </a:r>
            <a:r>
              <a:rPr lang="en-US" altLang="ko-KR" dirty="0"/>
              <a:t>, </a:t>
            </a:r>
            <a:r>
              <a:rPr lang="ko-KR" altLang="en-US" dirty="0"/>
              <a:t>데이터를 올바르게 해석하기 위해 사용자들이 정신적 노력을 더 많이 기울어야 한다는 단점이 </a:t>
            </a:r>
            <a:r>
              <a:rPr lang="ko-KR" altLang="en-US" dirty="0" smtClean="0"/>
              <a:t>존재함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이동중인 </a:t>
            </a:r>
            <a:r>
              <a:rPr lang="ko-KR" altLang="en-US" dirty="0"/>
              <a:t>물체를 표상할 때 사용될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지구나 </a:t>
            </a:r>
            <a:r>
              <a:rPr lang="ko-KR" altLang="en-US" dirty="0"/>
              <a:t>분자구조같이 표상해야 할 데이터가 </a:t>
            </a:r>
            <a:r>
              <a:rPr lang="en-US" altLang="ko-KR" dirty="0"/>
              <a:t>3</a:t>
            </a:r>
            <a:r>
              <a:rPr lang="ko-KR" altLang="en-US" dirty="0"/>
              <a:t>차원 공간 요소를 가지고 있을 때 사용될 수 있음</a:t>
            </a:r>
            <a:r>
              <a:rPr lang="en-US" altLang="ko-KR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06" y="3270635"/>
            <a:ext cx="5547188" cy="33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3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그래프 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가이드라인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크기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크기에 </a:t>
            </a:r>
            <a:r>
              <a:rPr lang="ko-KR" altLang="en-US" dirty="0"/>
              <a:t>일관성을 부여하라</a:t>
            </a:r>
            <a:endParaRPr lang="en-US" altLang="ko-KR" dirty="0"/>
          </a:p>
          <a:p>
            <a:pPr lvl="2"/>
            <a:r>
              <a:rPr lang="ko-KR" altLang="en-US" dirty="0"/>
              <a:t>주변</a:t>
            </a:r>
            <a:r>
              <a:rPr lang="en-US" altLang="ko-KR" dirty="0"/>
              <a:t> </a:t>
            </a:r>
            <a:r>
              <a:rPr lang="ko-KR" altLang="en-US" dirty="0"/>
              <a:t>물체와 비교해 사이즈가 다른 물체는 주의를 더 끄는 경향이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주변과 구분되게 다른 것으로 인식함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동일한 사이즈의 물체들은 서로 동일한 것으로 인식되는 경향이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형태에 </a:t>
            </a:r>
            <a:r>
              <a:rPr lang="ko-KR" altLang="en-US" dirty="0"/>
              <a:t>의미를 부여하라</a:t>
            </a:r>
            <a:endParaRPr lang="en-US" altLang="ko-KR" dirty="0"/>
          </a:p>
          <a:p>
            <a:pPr lvl="2"/>
            <a:r>
              <a:rPr lang="ko-KR" altLang="en-US" dirty="0"/>
              <a:t>형태는 서로 다른 물체를 구분하는데 도움이 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유사한 모양은 유사한 개념을 갖는 것으로 인식할 수 있음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0605" b="62152"/>
          <a:stretch/>
        </p:blipFill>
        <p:spPr>
          <a:xfrm>
            <a:off x="6000338" y="4195890"/>
            <a:ext cx="4864308" cy="225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9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7417" b="21832"/>
          <a:stretch/>
        </p:blipFill>
        <p:spPr>
          <a:xfrm>
            <a:off x="4493343" y="4972499"/>
            <a:ext cx="4132416" cy="16609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0042" b="18854"/>
          <a:stretch/>
        </p:blipFill>
        <p:spPr>
          <a:xfrm>
            <a:off x="4493343" y="2721205"/>
            <a:ext cx="3552379" cy="11140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위치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개념적으로 근접한 노드들은 가까운 곳에 위치해야 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함께 지각되지 말아야 하는 노드들은 서로 멀리 떨어져 위치해야 함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err="1" smtClean="0"/>
              <a:t>그룹핑을</a:t>
            </a:r>
            <a:r>
              <a:rPr lang="ko-KR" altLang="en-US" dirty="0" smtClean="0"/>
              <a:t> 강조하기 위해서는 </a:t>
            </a:r>
            <a:r>
              <a:rPr lang="ko-KR" altLang="en-US" dirty="0" err="1" smtClean="0"/>
              <a:t>엣지</a:t>
            </a:r>
            <a:r>
              <a:rPr lang="en-US" altLang="ko-KR" dirty="0" smtClean="0"/>
              <a:t>(edge)</a:t>
            </a:r>
            <a:r>
              <a:rPr lang="ko-KR" altLang="en-US" dirty="0" smtClean="0"/>
              <a:t>들이 너무 길면 안됨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상위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(parents node)</a:t>
            </a:r>
            <a:r>
              <a:rPr lang="ko-KR" altLang="en-US" dirty="0" smtClean="0"/>
              <a:t>와 하위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(children node)</a:t>
            </a:r>
            <a:r>
              <a:rPr lang="ko-KR" altLang="en-US" dirty="0" smtClean="0"/>
              <a:t>는 서로 근접해서 위치해야 함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585538" y="2342517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10983" y="2342517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21418" y="4748247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46863" y="4748247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383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위치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3"/>
            </a:pPr>
            <a:r>
              <a:rPr lang="en-US" altLang="ko-KR" dirty="0" smtClean="0"/>
              <a:t>long edge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개수를 줄여라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순차적인 다이어그램은 가능한 적은 수의 </a:t>
            </a:r>
            <a:r>
              <a:rPr lang="en-US" altLang="ko-KR" dirty="0" smtClean="0"/>
              <a:t>long message-passing edge</a:t>
            </a:r>
            <a:r>
              <a:rPr lang="ko-KR" altLang="en-US" dirty="0" smtClean="0"/>
              <a:t>를 가져야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altLang="ko-KR" dirty="0" smtClean="0"/>
              <a:t>Subset </a:t>
            </a:r>
            <a:r>
              <a:rPr lang="ko-KR" altLang="en-US" dirty="0" smtClean="0"/>
              <a:t>간에 차이는 극대화 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상호작용이 거의 없는 부분집합들 간에는 분리시켜 놓아야 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 smtClean="0"/>
              <a:t>전반적인 경향성 파악을 도와라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고정된 크기의 박스가 수평 방향의 화살표의 대부분을 수용할 수 있으면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순차적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다이어그램은 </a:t>
            </a:r>
            <a:r>
              <a:rPr lang="en-US" altLang="ko-KR" dirty="0" smtClean="0"/>
              <a:t>Good </a:t>
            </a:r>
            <a:r>
              <a:rPr lang="en-US" altLang="ko-KR" dirty="0" err="1" smtClean="0"/>
              <a:t>slidability</a:t>
            </a:r>
            <a:r>
              <a:rPr lang="ko-KR" altLang="en-US" dirty="0" smtClean="0"/>
              <a:t>를 가지고 있다고 봄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" r="-1401" b="17514"/>
          <a:stretch/>
        </p:blipFill>
        <p:spPr>
          <a:xfrm>
            <a:off x="3361295" y="4287575"/>
            <a:ext cx="5444010" cy="22124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3124" y="3797338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02955" y="3797338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64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6286" b="15175"/>
          <a:stretch/>
        </p:blipFill>
        <p:spPr>
          <a:xfrm>
            <a:off x="4022567" y="2827494"/>
            <a:ext cx="3851157" cy="12305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위치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6"/>
            </a:pPr>
            <a:r>
              <a:rPr lang="ko-KR" altLang="en-US" dirty="0" smtClean="0"/>
              <a:t>상위클래스는 하위클래스 위에 있어야 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소속의 나타내는 화살표는 위쪽을 가리켜야 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800100" lvl="1" indent="-342900">
              <a:buFont typeface="+mj-lt"/>
              <a:buAutoNum type="arabicPeriod" startAt="7"/>
            </a:pPr>
            <a:r>
              <a:rPr lang="ko-KR" altLang="en-US" dirty="0" smtClean="0"/>
              <a:t>노드를 대칭적으로 위치시켜라</a:t>
            </a:r>
            <a:endParaRPr lang="en-US" altLang="ko-KR" dirty="0"/>
          </a:p>
          <a:p>
            <a:pPr lvl="2"/>
            <a:r>
              <a:rPr lang="ko-KR" altLang="en-US" dirty="0"/>
              <a:t>대칭되는 영역을 서로 구분되는 영역처럼 보이게 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69054" y="2394874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3582" y="2394874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5111" b="16287"/>
          <a:stretch/>
        </p:blipFill>
        <p:spPr>
          <a:xfrm>
            <a:off x="4137465" y="5214916"/>
            <a:ext cx="4206977" cy="13020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769054" y="4758143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3582" y="4758143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227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465" b="35834"/>
          <a:stretch/>
        </p:blipFill>
        <p:spPr>
          <a:xfrm>
            <a:off x="7413521" y="1871304"/>
            <a:ext cx="4142249" cy="9407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802694" cy="47030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위치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8"/>
            </a:pPr>
            <a:r>
              <a:rPr lang="ko-KR" altLang="en-US" dirty="0" smtClean="0"/>
              <a:t>수직이나 수평으로 위치시켜라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노드를 연결하는 </a:t>
            </a:r>
            <a:r>
              <a:rPr lang="ko-KR" altLang="en-US" dirty="0" err="1" smtClean="0"/>
              <a:t>엣지들은</a:t>
            </a:r>
            <a:r>
              <a:rPr lang="ko-KR" altLang="en-US" dirty="0" smtClean="0"/>
              <a:t> 수직하게 위치시켜야 함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Font typeface="+mj-lt"/>
              <a:buAutoNum type="arabicPeriod" startAt="9"/>
            </a:pPr>
            <a:r>
              <a:rPr lang="ko-KR" altLang="en-US" dirty="0" smtClean="0"/>
              <a:t>다이어그램에 </a:t>
            </a:r>
            <a:r>
              <a:rPr lang="ko-KR" altLang="en-US" dirty="0"/>
              <a:t>순차적 </a:t>
            </a:r>
            <a:r>
              <a:rPr lang="ko-KR" altLang="en-US" dirty="0" smtClean="0"/>
              <a:t>흐름을 부여하라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다이어그램이 읽기 힘들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어디가 시작인지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불명확할 수 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시작점이 주어지더라도 그 다음이 어디든 될 수 있기 때문에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자유도를</a:t>
            </a:r>
            <a:r>
              <a:rPr lang="ko-KR" altLang="en-US" dirty="0" smtClean="0"/>
              <a:t> 제한하는 것이 유용함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일반적으로 사람들은 글을 읽을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왼쪽에서 오른쪽으로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위에서 아래로 읽기 때문에 다이어그램도 유사한 시작점과 순차적 흐름을 가질 필요가 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중요한 클래스는 위쪽에 위치시키거나 왼쪽에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위치시킴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연관된 클래스를 그 아래쪽이나 오른쪽에 위치시킴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가능하다면</a:t>
            </a:r>
            <a:r>
              <a:rPr lang="en-US" altLang="ko-KR" dirty="0"/>
              <a:t> </a:t>
            </a:r>
            <a:r>
              <a:rPr lang="ko-KR" altLang="en-US" dirty="0" smtClean="0"/>
              <a:t>화살표는 단순하게 수직이나 수평으로 보여주는 것이 좋음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1617" t="-2122" r="-326" b="16858"/>
          <a:stretch/>
        </p:blipFill>
        <p:spPr>
          <a:xfrm>
            <a:off x="7837300" y="4318831"/>
            <a:ext cx="3540154" cy="11854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298835" y="1473958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653363" y="1473958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98835" y="3853364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53363" y="3853364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376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10"/>
            </a:pPr>
            <a:r>
              <a:rPr lang="ko-KR" altLang="en-US" dirty="0" smtClean="0"/>
              <a:t>박스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사이에 소속 관계가 있는 경우를 제외하고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일반적으로는 수평적으로 관계를 위치시킴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(b)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방향을 이용하여 소속이 있는 관계와 없는 관계에 대한 화살표를 잘 분리시킴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또는 소속의 되는 박스를 왼쪽에 위치시킴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5946" b="23269"/>
          <a:stretch/>
        </p:blipFill>
        <p:spPr>
          <a:xfrm>
            <a:off x="3335121" y="4091527"/>
            <a:ext cx="5496358" cy="14277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34047" y="3538867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82495" y="353957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017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색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457200" lvl="1" indent="0">
              <a:buNone/>
              <a:defRPr/>
            </a:pPr>
            <a:r>
              <a:rPr lang="en-US" altLang="ko-KR" dirty="0" smtClean="0">
                <a:solidFill>
                  <a:prstClr val="black"/>
                </a:solidFill>
              </a:rPr>
              <a:t>1. </a:t>
            </a:r>
            <a:r>
              <a:rPr lang="ko-KR" altLang="en-US" dirty="0" smtClean="0">
                <a:solidFill>
                  <a:prstClr val="black"/>
                </a:solidFill>
              </a:rPr>
              <a:t>카테고리적인 </a:t>
            </a:r>
            <a:r>
              <a:rPr lang="ko-KR" altLang="en-US" dirty="0">
                <a:solidFill>
                  <a:prstClr val="black"/>
                </a:solidFill>
              </a:rPr>
              <a:t>요소의 색은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최대 </a:t>
            </a:r>
            <a:r>
              <a:rPr lang="en-US" altLang="ko-KR" dirty="0">
                <a:solidFill>
                  <a:prstClr val="black"/>
                </a:solidFill>
              </a:rPr>
              <a:t>6</a:t>
            </a:r>
            <a:r>
              <a:rPr lang="ko-KR" altLang="en-US" dirty="0">
                <a:solidFill>
                  <a:prstClr val="black"/>
                </a:solidFill>
              </a:rPr>
              <a:t>개로 </a:t>
            </a:r>
            <a:r>
              <a:rPr lang="ko-KR" altLang="en-US" dirty="0" smtClean="0">
                <a:solidFill>
                  <a:prstClr val="black"/>
                </a:solidFill>
              </a:rPr>
              <a:t>제한하라</a:t>
            </a:r>
            <a:endParaRPr lang="en-US" altLang="ko-KR" dirty="0">
              <a:solidFill>
                <a:prstClr val="black"/>
              </a:solidFill>
            </a:endParaRPr>
          </a:p>
          <a:p>
            <a:pPr lvl="2">
              <a:defRPr/>
            </a:pPr>
            <a:r>
              <a:rPr lang="ko-KR" altLang="en-US" dirty="0">
                <a:solidFill>
                  <a:prstClr val="black"/>
                </a:solidFill>
              </a:rPr>
              <a:t>인구 중 상당수가 색맹인 것을 고려하여 개발할 필요가 있음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lvl="2"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문화적 </a:t>
            </a:r>
            <a:r>
              <a:rPr lang="ko-KR" altLang="en-US" dirty="0">
                <a:solidFill>
                  <a:prstClr val="black"/>
                </a:solidFill>
              </a:rPr>
              <a:t>영향을 고려하더라도 색은 다음의 </a:t>
            </a:r>
            <a:r>
              <a:rPr lang="en-US" altLang="ko-KR" dirty="0">
                <a:solidFill>
                  <a:prstClr val="black"/>
                </a:solidFill>
              </a:rPr>
              <a:t>6</a:t>
            </a:r>
            <a:r>
              <a:rPr lang="ko-KR" altLang="en-US" dirty="0">
                <a:solidFill>
                  <a:prstClr val="black"/>
                </a:solidFill>
              </a:rPr>
              <a:t>가지</a:t>
            </a:r>
            <a:r>
              <a:rPr lang="en-US" altLang="ko-KR" dirty="0">
                <a:solidFill>
                  <a:prstClr val="black"/>
                </a:solidFill>
              </a:rPr>
              <a:t>(Primary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Colors)</a:t>
            </a:r>
            <a:r>
              <a:rPr lang="ko-KR" altLang="en-US" dirty="0">
                <a:solidFill>
                  <a:prstClr val="black"/>
                </a:solidFill>
              </a:rPr>
              <a:t>로 구분될 수 있음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pPr lvl="2"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흰색</a:t>
            </a:r>
            <a:r>
              <a:rPr lang="en-US" altLang="ko-KR" dirty="0">
                <a:solidFill>
                  <a:prstClr val="black"/>
                </a:solidFill>
              </a:rPr>
              <a:t>(White), </a:t>
            </a:r>
            <a:r>
              <a:rPr lang="ko-KR" altLang="en-US" dirty="0">
                <a:solidFill>
                  <a:prstClr val="black"/>
                </a:solidFill>
              </a:rPr>
              <a:t>검은색</a:t>
            </a:r>
            <a:r>
              <a:rPr lang="en-US" altLang="ko-KR" dirty="0">
                <a:solidFill>
                  <a:prstClr val="black"/>
                </a:solidFill>
              </a:rPr>
              <a:t>(Black), </a:t>
            </a:r>
            <a:r>
              <a:rPr lang="ko-KR" altLang="en-US" dirty="0">
                <a:solidFill>
                  <a:prstClr val="black"/>
                </a:solidFill>
              </a:rPr>
              <a:t>붉은색</a:t>
            </a:r>
            <a:r>
              <a:rPr lang="en-US" altLang="ko-KR" dirty="0">
                <a:solidFill>
                  <a:prstClr val="black"/>
                </a:solidFill>
              </a:rPr>
              <a:t>(Red), </a:t>
            </a:r>
            <a:r>
              <a:rPr lang="ko-KR" altLang="en-US" dirty="0">
                <a:solidFill>
                  <a:prstClr val="black"/>
                </a:solidFill>
              </a:rPr>
              <a:t>녹색</a:t>
            </a:r>
            <a:r>
              <a:rPr lang="en-US" altLang="ko-KR" dirty="0">
                <a:solidFill>
                  <a:prstClr val="black"/>
                </a:solidFill>
              </a:rPr>
              <a:t>(Green), </a:t>
            </a:r>
            <a:r>
              <a:rPr lang="ko-KR" altLang="en-US" dirty="0">
                <a:solidFill>
                  <a:prstClr val="black"/>
                </a:solidFill>
              </a:rPr>
              <a:t>노란색</a:t>
            </a:r>
            <a:r>
              <a:rPr lang="en-US" altLang="ko-KR" dirty="0">
                <a:solidFill>
                  <a:prstClr val="black"/>
                </a:solidFill>
              </a:rPr>
              <a:t>(Yellow), </a:t>
            </a:r>
            <a:r>
              <a:rPr lang="ko-KR" altLang="en-US" dirty="0">
                <a:solidFill>
                  <a:prstClr val="black"/>
                </a:solidFill>
              </a:rPr>
              <a:t>파란색</a:t>
            </a:r>
            <a:r>
              <a:rPr lang="en-US" altLang="ko-KR" dirty="0">
                <a:solidFill>
                  <a:prstClr val="black"/>
                </a:solidFill>
              </a:rPr>
              <a:t>(Blue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pPr lvl="2"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더 </a:t>
            </a:r>
            <a:r>
              <a:rPr lang="ko-KR" altLang="en-US" dirty="0">
                <a:solidFill>
                  <a:prstClr val="black"/>
                </a:solidFill>
              </a:rPr>
              <a:t>필요하다면 다음의 </a:t>
            </a:r>
            <a:r>
              <a:rPr lang="en-US" altLang="ko-KR" dirty="0">
                <a:solidFill>
                  <a:prstClr val="black"/>
                </a:solidFill>
              </a:rPr>
              <a:t>5</a:t>
            </a:r>
            <a:r>
              <a:rPr lang="ko-KR" altLang="en-US" dirty="0">
                <a:solidFill>
                  <a:prstClr val="black"/>
                </a:solidFill>
              </a:rPr>
              <a:t>가지 색을 추가하여 </a:t>
            </a:r>
            <a:r>
              <a:rPr lang="en-US" altLang="ko-KR" dirty="0">
                <a:solidFill>
                  <a:prstClr val="black"/>
                </a:solidFill>
              </a:rPr>
              <a:t>11</a:t>
            </a:r>
            <a:r>
              <a:rPr lang="ko-KR" altLang="en-US" dirty="0">
                <a:solidFill>
                  <a:prstClr val="black"/>
                </a:solidFill>
              </a:rPr>
              <a:t>개까지 </a:t>
            </a:r>
            <a:r>
              <a:rPr lang="ko-KR" altLang="en-US" dirty="0" smtClean="0">
                <a:solidFill>
                  <a:prstClr val="black"/>
                </a:solidFill>
              </a:rPr>
              <a:t>가능함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분홍색</a:t>
            </a:r>
            <a:r>
              <a:rPr lang="en-US" altLang="ko-KR" dirty="0">
                <a:solidFill>
                  <a:prstClr val="black"/>
                </a:solidFill>
              </a:rPr>
              <a:t>(Pink), </a:t>
            </a:r>
            <a:r>
              <a:rPr lang="ko-KR" altLang="en-US" dirty="0">
                <a:solidFill>
                  <a:prstClr val="black"/>
                </a:solidFill>
              </a:rPr>
              <a:t>갈색</a:t>
            </a:r>
            <a:r>
              <a:rPr lang="en-US" altLang="ko-KR" dirty="0">
                <a:solidFill>
                  <a:prstClr val="black"/>
                </a:solidFill>
              </a:rPr>
              <a:t>(Brown), </a:t>
            </a:r>
            <a:r>
              <a:rPr lang="ko-KR" altLang="en-US" dirty="0">
                <a:solidFill>
                  <a:prstClr val="black"/>
                </a:solidFill>
              </a:rPr>
              <a:t>청록색</a:t>
            </a:r>
            <a:r>
              <a:rPr lang="en-US" altLang="ko-KR" dirty="0">
                <a:solidFill>
                  <a:prstClr val="black"/>
                </a:solidFill>
              </a:rPr>
              <a:t>(Cyan), </a:t>
            </a:r>
            <a:r>
              <a:rPr lang="ko-KR" altLang="en-US" dirty="0">
                <a:solidFill>
                  <a:prstClr val="black"/>
                </a:solidFill>
              </a:rPr>
              <a:t>오렌지색</a:t>
            </a:r>
            <a:r>
              <a:rPr lang="en-US" altLang="ko-KR" dirty="0">
                <a:solidFill>
                  <a:prstClr val="black"/>
                </a:solidFill>
              </a:rPr>
              <a:t>(Orange), </a:t>
            </a:r>
            <a:r>
              <a:rPr lang="ko-KR" altLang="en-US" dirty="0" smtClean="0">
                <a:solidFill>
                  <a:prstClr val="black"/>
                </a:solidFill>
              </a:rPr>
              <a:t>자주색</a:t>
            </a:r>
            <a:r>
              <a:rPr lang="en-US" altLang="ko-KR" dirty="0">
                <a:solidFill>
                  <a:prstClr val="black"/>
                </a:solidFill>
              </a:rPr>
              <a:t>(Purple</a:t>
            </a:r>
            <a:r>
              <a:rPr lang="en-US" altLang="ko-KR" dirty="0" smtClean="0">
                <a:solidFill>
                  <a:prstClr val="black"/>
                </a:solidFill>
              </a:rPr>
              <a:t>)</a:t>
            </a:r>
          </a:p>
          <a:p>
            <a:pPr lvl="2"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정량적인 </a:t>
            </a:r>
            <a:r>
              <a:rPr lang="ko-KR" altLang="en-US" dirty="0">
                <a:solidFill>
                  <a:prstClr val="black"/>
                </a:solidFill>
              </a:rPr>
              <a:t>요소나 값의 순차적인 요소를 표현할 때는 색조보다 밝기나 </a:t>
            </a:r>
            <a:r>
              <a:rPr lang="ko-KR" altLang="en-US" dirty="0" smtClean="0">
                <a:solidFill>
                  <a:prstClr val="black"/>
                </a:solidFill>
              </a:rPr>
              <a:t>채도를 </a:t>
            </a:r>
            <a:r>
              <a:rPr lang="ko-KR" altLang="en-US" dirty="0">
                <a:solidFill>
                  <a:prstClr val="black"/>
                </a:solidFill>
              </a:rPr>
              <a:t>조절하는 것이 좋음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lvl="2">
              <a:defRPr/>
            </a:pPr>
            <a:endParaRPr lang="en-US" altLang="ko-KR" dirty="0">
              <a:solidFill>
                <a:prstClr val="black"/>
              </a:solidFill>
            </a:endParaRPr>
          </a:p>
          <a:p>
            <a:pPr lvl="2">
              <a:defRPr/>
            </a:pP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66699" y="2670980"/>
            <a:ext cx="7480301" cy="3505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6698" y="4043717"/>
            <a:ext cx="6096000" cy="167840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altLang="ko-KR" sz="1600" dirty="0">
                <a:solidFill>
                  <a:prstClr val="black"/>
                </a:solidFill>
              </a:rPr>
              <a:t>2. </a:t>
            </a:r>
            <a:r>
              <a:rPr lang="ko-KR" altLang="en-US" sz="1600" dirty="0">
                <a:solidFill>
                  <a:prstClr val="black"/>
                </a:solidFill>
              </a:rPr>
              <a:t>스펙트럼에서 잘 구분되는 색들을 사용하라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대부분의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사람은 서로 다른 색을 민감하게 구분함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서로 다른 그룹 및 개체에 서로 다른 색을 적용하면 구분하는데 도움이 됨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같은 색을 띠는 물체는 좀 더 유사하게 느낌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defRPr/>
            </a:pPr>
            <a:endParaRPr lang="en-US" altLang="ko-K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1713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777549" cy="470300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색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 smtClean="0"/>
              <a:t>	</a:t>
            </a:r>
            <a:endParaRPr lang="ko-KR" altLang="en-US" dirty="0" smtClean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 smtClean="0"/>
              <a:t>인접한 색들은 다른 밝기로 표현하라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밝기를 갖는 두 개의 색에 의해 만들어진 경계는 이해하기 어려움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밝기는 명도에 대한 심리적 인상을 뜻함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 smtClean="0"/>
              <a:t>가장 </a:t>
            </a:r>
            <a:r>
              <a:rPr lang="ko-KR" altLang="en-US" dirty="0"/>
              <a:t>중요한 내용 요소를 가장 현저하게 만들어라 </a:t>
            </a:r>
            <a:endParaRPr lang="en-US" altLang="ko-KR" dirty="0"/>
          </a:p>
          <a:p>
            <a:pPr lvl="2"/>
            <a:r>
              <a:rPr lang="ko-KR" altLang="en-US" dirty="0" smtClean="0"/>
              <a:t>현저성의 원칙에 따르면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좀 더 큰 차이가 우선 인식되게 됨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따라서 가장 중요한 것이 가장 눈에 띄도록 해야 함 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가장 중요한 하나의 요소가 없다면 모두 동일하게 눈에 띄어야 함</a:t>
            </a:r>
            <a:endParaRPr lang="en-US" altLang="ko-KR" dirty="0"/>
          </a:p>
          <a:p>
            <a:pPr lvl="2"/>
            <a:r>
              <a:rPr lang="ko-KR" altLang="en-US" dirty="0" smtClean="0"/>
              <a:t>컴퓨터에서 만들어진 색상은 잉크의 색상과 정확히 일치하지 않다는 것을 인식해야 함 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/>
              <a:t>	</a:t>
            </a:r>
            <a:endParaRPr lang="ko-KR" altLang="en-US" dirty="0"/>
          </a:p>
          <a:p>
            <a:pPr marL="800100" lvl="1" indent="-342900">
              <a:buFont typeface="+mj-lt"/>
              <a:buAutoNum type="arabicPeriod" startAt="3"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249" y="2394873"/>
            <a:ext cx="3995821" cy="23269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044249" y="1971793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108434" y="1971793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7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Floating bar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Floating </a:t>
            </a:r>
            <a:r>
              <a:rPr lang="en-US" altLang="ko-KR" dirty="0"/>
              <a:t>bar</a:t>
            </a:r>
            <a:r>
              <a:rPr lang="ko-KR" altLang="en-US" dirty="0"/>
              <a:t>는 양적 데이터의 범위를 표현하는 데 도움을 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한 </a:t>
            </a:r>
            <a:r>
              <a:rPr lang="ko-KR" altLang="en-US" dirty="0"/>
              <a:t>카테고리</a:t>
            </a:r>
            <a:r>
              <a:rPr lang="en-US" altLang="ko-KR" dirty="0"/>
              <a:t> </a:t>
            </a:r>
            <a:r>
              <a:rPr lang="ko-KR" altLang="en-US" dirty="0"/>
              <a:t>내 측정 결과의 다양성을 보여줄 수 있고</a:t>
            </a:r>
            <a:r>
              <a:rPr lang="en-US" altLang="ko-KR" dirty="0"/>
              <a:t>, </a:t>
            </a:r>
            <a:r>
              <a:rPr lang="ko-KR" altLang="en-US" dirty="0"/>
              <a:t>카테고리들 간 비교를 통해 중첩 정도나 이상치를 규명할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 가능한</a:t>
            </a:r>
            <a:r>
              <a:rPr lang="en-US" altLang="ko-KR" dirty="0"/>
              <a:t> </a:t>
            </a:r>
            <a:r>
              <a:rPr lang="ko-KR" altLang="en-US" dirty="0"/>
              <a:t>시각적 표시 수단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길이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en-US" altLang="ko-KR" dirty="0" smtClean="0"/>
              <a:t>Bar</a:t>
            </a:r>
            <a:r>
              <a:rPr lang="ko-KR" altLang="en-US" dirty="0"/>
              <a:t>들의 색깔을 달리하면 중요한 부분은 빠르게 </a:t>
            </a:r>
            <a:r>
              <a:rPr lang="ko-KR" altLang="en-US" dirty="0" smtClean="0"/>
              <a:t>전달할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지도 또는 다른 타입의 차트와 합쳐서 그리면 </a:t>
            </a:r>
            <a:r>
              <a:rPr lang="ko-KR" altLang="en-US" dirty="0" smtClean="0"/>
              <a:t>효과적임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075" y="3825460"/>
            <a:ext cx="4195351" cy="24637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058" y="6396055"/>
            <a:ext cx="7026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Hardin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M.,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Hom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D., Perez, R., &amp; Williams, L. (2012). Which chart or graph is right for you?.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Tell Impactful Stories with Data‖. Tableau Software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338" name="Picture 2" descr="floating bar grap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426" y="3048004"/>
            <a:ext cx="4583274" cy="35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32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942992" cy="470300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ko-KR" altLang="en-US" dirty="0">
                <a:solidFill>
                  <a:prstClr val="black"/>
                </a:solidFill>
              </a:rPr>
              <a:t>색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 smtClean="0"/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 smtClean="0"/>
              <a:t>따뜻한 색을 이용해 </a:t>
            </a:r>
            <a:r>
              <a:rPr lang="ko-KR" altLang="en-US" dirty="0" err="1" smtClean="0"/>
              <a:t>전경색을</a:t>
            </a:r>
            <a:r>
              <a:rPr lang="ko-KR" altLang="en-US" dirty="0" smtClean="0"/>
              <a:t> 정의하라 </a:t>
            </a:r>
            <a:endParaRPr lang="en-US" altLang="ko-KR" dirty="0"/>
          </a:p>
          <a:p>
            <a:pPr lvl="2"/>
            <a:r>
              <a:rPr lang="ko-KR" altLang="en-US" dirty="0" smtClean="0"/>
              <a:t>빨간색이나 주황색과 같은 따뜻한 색깔은 초록색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보라색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검은색과 같은 차가운 색들보다 앞에 나타나게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차가운 색으로 된 물체 뒤에 높인 따뜻한 색은 앞으로 나오기 위해 애쓰게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심리적 효과는 한 물체가 실제로 다른 한 물체보다 더 </a:t>
            </a:r>
            <a:r>
              <a:rPr lang="ko-KR" altLang="en-US" dirty="0" err="1" smtClean="0"/>
              <a:t>가까울때</a:t>
            </a:r>
            <a:r>
              <a:rPr lang="ko-KR" altLang="en-US" dirty="0" smtClean="0"/>
              <a:t> 발생하는 것과 유사함 </a:t>
            </a:r>
            <a:endParaRPr lang="en-US" altLang="ko-KR" dirty="0" smtClean="0"/>
          </a:p>
          <a:p>
            <a:pPr marL="914400" lvl="2" indent="0">
              <a:buNone/>
            </a:pPr>
            <a:endParaRPr lang="ko-KR" altLang="en-US" dirty="0" smtClean="0"/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 smtClean="0"/>
              <a:t>근접한 영역에 빨간색과 파란색을 함께 사용하지 말라 </a:t>
            </a:r>
            <a:endParaRPr lang="en-US" altLang="ko-KR" dirty="0"/>
          </a:p>
          <a:p>
            <a:pPr lvl="2"/>
            <a:r>
              <a:rPr lang="ko-KR" altLang="en-US" dirty="0" smtClean="0"/>
              <a:t>우리 눈의 렌즈는 두 개의 아주 다른 파장에 동시에 초점을 맞추지 못함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빨간색과 파란색이 일반적으로 쉽게 구분 가능해 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막대 등의 내용 요소들을 구분하기 위해 사용되었다 할지라도 인접한 영역에는 사용하지 말아야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밤에 푸른 불빛 주변에서 보이는 후광은 안개가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눈이 이미지에 적절히 초점 맞추는 것에 실패하고 있는 것임 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540" y="1473958"/>
            <a:ext cx="4081702" cy="25386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9206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23391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956"/>
          <a:stretch/>
        </p:blipFill>
        <p:spPr>
          <a:xfrm>
            <a:off x="7819839" y="4012577"/>
            <a:ext cx="3529623" cy="24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63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604554" cy="470300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dirty="0">
                <a:solidFill>
                  <a:prstClr val="black"/>
                </a:solidFill>
              </a:rPr>
              <a:t>색</a:t>
            </a:r>
            <a:endParaRPr lang="en-US" altLang="ko-KR" dirty="0">
              <a:solidFill>
                <a:prstClr val="black"/>
              </a:solidFill>
            </a:endParaRPr>
          </a:p>
          <a:p>
            <a:pPr marL="800100" lvl="1" indent="-342900">
              <a:buFont typeface="+mj-lt"/>
              <a:buAutoNum type="arabicPeriod" startAt="7"/>
            </a:pPr>
            <a:r>
              <a:rPr lang="ko-KR" altLang="en-US" dirty="0" smtClean="0"/>
              <a:t>색의 </a:t>
            </a:r>
            <a:r>
              <a:rPr lang="ko-KR" altLang="en-US" dirty="0"/>
              <a:t>관습적 사용과 호환성을 존중하라 </a:t>
            </a:r>
            <a:endParaRPr lang="en-US" altLang="ko-KR" dirty="0"/>
          </a:p>
          <a:p>
            <a:pPr lvl="2"/>
            <a:r>
              <a:rPr lang="ko-KR" altLang="en-US" dirty="0" smtClean="0"/>
              <a:t>양의 동일한 증가는 색의 심리적으로 동일한 변화에 의해 전달 되어야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증가분이 다르면 독자는 좀 더 유사한 양이 좀 더 유사한 색으로 표현된다고 추측할 것임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색은 상징적으로 사용될 수 도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문화</a:t>
            </a:r>
            <a:r>
              <a:rPr lang="en-US" altLang="ko-KR" dirty="0"/>
              <a:t> </a:t>
            </a:r>
            <a:r>
              <a:rPr lang="ko-KR" altLang="en-US" dirty="0" smtClean="0"/>
              <a:t>속에서 상이한 의미를 지닐 수 있음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트래비스의</a:t>
            </a:r>
            <a:r>
              <a:rPr lang="ko-KR" altLang="en-US" dirty="0" smtClean="0"/>
              <a:t> 법칙에 의해서 </a:t>
            </a:r>
            <a:r>
              <a:rPr lang="en-US" altLang="ko-KR" dirty="0" smtClean="0"/>
              <a:t>1) </a:t>
            </a:r>
            <a:r>
              <a:rPr lang="ko-KR" altLang="en-US" dirty="0" smtClean="0"/>
              <a:t>색들은 구분 가능해야 하며</a:t>
            </a:r>
            <a:r>
              <a:rPr lang="en-US" altLang="ko-KR" dirty="0" smtClean="0"/>
              <a:t>, 2) </a:t>
            </a:r>
            <a:r>
              <a:rPr lang="ko-KR" altLang="en-US" dirty="0" smtClean="0"/>
              <a:t>지각 가능해야 하며</a:t>
            </a:r>
            <a:r>
              <a:rPr lang="en-US" altLang="ko-KR" dirty="0" smtClean="0"/>
              <a:t>, 3) </a:t>
            </a:r>
            <a:r>
              <a:rPr lang="ko-KR" altLang="en-US" dirty="0" smtClean="0"/>
              <a:t>심리적으로 동일한 단계에서 알라야 하며</a:t>
            </a:r>
            <a:r>
              <a:rPr lang="en-US" altLang="ko-KR" dirty="0" smtClean="0"/>
              <a:t>, 4) </a:t>
            </a:r>
            <a:r>
              <a:rPr lang="ko-KR" altLang="en-US" dirty="0" smtClean="0"/>
              <a:t>색들은 의미를 내포해야 하며</a:t>
            </a:r>
            <a:r>
              <a:rPr lang="en-US" altLang="ko-KR" dirty="0" smtClean="0"/>
              <a:t>, 5) </a:t>
            </a:r>
            <a:r>
              <a:rPr lang="ko-KR" altLang="en-US" dirty="0" smtClean="0"/>
              <a:t>색들은 미적으로 보기 즐거운 것이어야 함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트래비스는</a:t>
            </a:r>
            <a:r>
              <a:rPr lang="ko-KR" altLang="en-US" dirty="0" smtClean="0"/>
              <a:t> 한 개의 시각 표현에서 다섯 개 이하의 색을 사용할 것을 권장함 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10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8"/>
            </a:pPr>
            <a:r>
              <a:rPr lang="ko-KR" altLang="en-US" dirty="0" smtClean="0"/>
              <a:t>요소들을 묶기 위해 색을 사용하라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유사성의 그룹화 원칙은 동일한 색의 영역들이 한 개의 그룹으로 보이는 것을 의미함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 디자인된 흑백의 패턴은 개별 요소들을 그룹화하고 식별하는 데 있어 색의 사용만큼이나 적절함 </a:t>
            </a:r>
            <a:endParaRPr lang="en-US" altLang="ko-KR" dirty="0" smtClean="0"/>
          </a:p>
          <a:p>
            <a:pPr marL="914400" lvl="2" indent="0">
              <a:buNone/>
            </a:pPr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54" y="1821577"/>
            <a:ext cx="4038639" cy="21542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198" y="4540752"/>
            <a:ext cx="4400801" cy="21480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91198" y="1204831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55383" y="1204831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8642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271724" cy="470300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dirty="0">
                <a:solidFill>
                  <a:prstClr val="black"/>
                </a:solidFill>
              </a:rPr>
              <a:t>색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ko-KR" altLang="en-US" dirty="0" smtClean="0"/>
          </a:p>
          <a:p>
            <a:pPr marL="800100" lvl="1" indent="-342900">
              <a:buFont typeface="+mj-lt"/>
              <a:buAutoNum type="arabicPeriod" startAt="9"/>
            </a:pPr>
            <a:r>
              <a:rPr lang="ko-KR" altLang="en-US" dirty="0"/>
              <a:t>시각표현이 인쇄되어야 한다면 파란색 사용은 피하라 </a:t>
            </a:r>
            <a:endParaRPr lang="en-US" altLang="ko-KR" dirty="0"/>
          </a:p>
          <a:p>
            <a:pPr lvl="2"/>
            <a:r>
              <a:rPr lang="ko-KR" altLang="en-US" dirty="0"/>
              <a:t>흑백 인쇄 기술의 대부분이 파란색을 제대로 잘 인쇄하지 못함 </a:t>
            </a:r>
            <a:endParaRPr lang="en-US" altLang="ko-KR" dirty="0"/>
          </a:p>
          <a:p>
            <a:pPr lvl="2"/>
            <a:r>
              <a:rPr lang="ko-KR" altLang="en-US" dirty="0"/>
              <a:t>파란색이 사용되어야 한다면 그것이 잘 표현되는지를 점검해야 함 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10"/>
            </a:pPr>
            <a:r>
              <a:rPr lang="ko-KR" altLang="en-US" dirty="0" smtClean="0"/>
              <a:t>양적인 </a:t>
            </a:r>
            <a:r>
              <a:rPr lang="ko-KR" altLang="en-US" dirty="0"/>
              <a:t>정보를 표현하기 위해 색을 사용하지 말라 </a:t>
            </a:r>
            <a:endParaRPr lang="en-US" altLang="ko-KR" dirty="0"/>
          </a:p>
          <a:p>
            <a:pPr lvl="2"/>
            <a:r>
              <a:rPr lang="ko-KR" altLang="en-US" dirty="0" smtClean="0"/>
              <a:t>호환성의 원칙을 존중하기 위해 양의 차이를 표현하는 데 색을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사용하지 말아야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차별화와 그룹화를 향상시키기 위한 라벨로서만 사용해야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빨간색에서 보라색으로 변하는 것은 짧은 막대에서 긴 막대로 변화하면서 양이 추가되었다는 표현을 전달하지 못함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사실상 빨간색에서 보라색으로의 변화는 빛의 파장의 진폭에서 더 많은 진동이라는 그 이상의 의미를 포함하게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색이 단순이 양을 라벨화하기 위해 사용된다면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색상은 양을 적절히 표현해 줄 것임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특정색이</a:t>
            </a:r>
            <a:r>
              <a:rPr lang="ko-KR" altLang="en-US" dirty="0" smtClean="0"/>
              <a:t> 회색의 음영이나 밝기의 수준 변화보다 더 쉽게 절대 가치에 연관됨을 제안함 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810270" y="1930494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874455" y="1930494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424" y="2353574"/>
            <a:ext cx="4612740" cy="32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56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872654" cy="470300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ko-KR" altLang="en-US" dirty="0">
                <a:solidFill>
                  <a:prstClr val="black"/>
                </a:solidFill>
              </a:rPr>
              <a:t>색</a:t>
            </a:r>
            <a:endParaRPr lang="en-US" altLang="ko-K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ko-KR" altLang="en-US" dirty="0"/>
          </a:p>
          <a:p>
            <a:pPr marL="800100" lvl="1" indent="-342900">
              <a:buFont typeface="+mj-lt"/>
              <a:buAutoNum type="arabicPeriod" startAt="11"/>
            </a:pPr>
            <a:r>
              <a:rPr lang="ko-KR" altLang="en-US" dirty="0"/>
              <a:t>더 많은 양을 표시하는 색상을 위해 좀 더 높은 채도나 명도를 사용해라 </a:t>
            </a:r>
            <a:endParaRPr lang="en-US" altLang="ko-KR" dirty="0"/>
          </a:p>
          <a:p>
            <a:pPr lvl="2"/>
            <a:r>
              <a:rPr lang="ko-KR" altLang="en-US" dirty="0" smtClean="0"/>
              <a:t>양을 표현하기 위해서는 색은 변하지 않고 명도나 채도 만을 사용할 것을 권장함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증가는 양의 증가로 보여지며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이런 증가를 통해 증가하는 양을 효과적으로 알려줄 수 있음 </a:t>
            </a:r>
            <a:endParaRPr lang="ko-KR" altLang="en-US" dirty="0"/>
          </a:p>
          <a:p>
            <a:pPr marL="800100" lvl="1" indent="-342900">
              <a:buFont typeface="+mj-lt"/>
              <a:buAutoNum type="arabicPeriod" startAt="11"/>
            </a:pPr>
            <a:endParaRPr lang="ko-KR" altLang="en-US" dirty="0"/>
          </a:p>
          <a:p>
            <a:pPr marL="800100" lvl="1" indent="-342900">
              <a:buFont typeface="+mj-lt"/>
              <a:buAutoNum type="arabicPeriod" startAt="11"/>
            </a:pPr>
            <a:r>
              <a:rPr lang="ko-KR" altLang="en-US" dirty="0"/>
              <a:t>다른 측정을 표시하기 위해서는 색상</a:t>
            </a:r>
            <a:r>
              <a:rPr lang="en-US" altLang="ko-KR" dirty="0"/>
              <a:t>, </a:t>
            </a:r>
            <a:r>
              <a:rPr lang="ko-KR" altLang="en-US" dirty="0"/>
              <a:t>명도</a:t>
            </a:r>
            <a:r>
              <a:rPr lang="en-US" altLang="ko-KR" dirty="0"/>
              <a:t>, </a:t>
            </a:r>
            <a:r>
              <a:rPr lang="ko-KR" altLang="en-US" dirty="0"/>
              <a:t>채도를 사용하지 말라 </a:t>
            </a:r>
            <a:endParaRPr lang="en-US" altLang="ko-KR" dirty="0"/>
          </a:p>
          <a:p>
            <a:pPr lvl="2"/>
            <a:r>
              <a:rPr lang="ko-KR" altLang="en-US" dirty="0" smtClean="0"/>
              <a:t>단일 파이 그래프에 세 개의 독립 변수들을 표현하려고 하지 말아야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색상과 명도 </a:t>
            </a:r>
            <a:r>
              <a:rPr lang="ko-KR" altLang="en-US" dirty="0" err="1" smtClean="0"/>
              <a:t>그래고</a:t>
            </a:r>
            <a:r>
              <a:rPr lang="ko-KR" altLang="en-US" dirty="0" smtClean="0"/>
              <a:t> 색상과 채도는 통합적 지각 영역들이기 때문에 독자는 다른 변수들을 구분하는데 어려움을 겪게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높이와 폭과 같이 명도와 채도는 두 변수에 대한 정보를 전달하기 위해 독립적으로 변해서는 안됨 </a:t>
            </a:r>
            <a:endParaRPr lang="ko-KR" altLang="en-US" dirty="0"/>
          </a:p>
          <a:p>
            <a:pPr marL="800100" lvl="1" indent="-342900">
              <a:buFont typeface="+mj-lt"/>
              <a:buAutoNum type="arabicPeriod" startAt="11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33992" y="2152916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98177" y="2152916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244" y="2575996"/>
            <a:ext cx="4300385" cy="34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960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속성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형태</a:t>
            </a:r>
            <a:r>
              <a:rPr lang="en-US" altLang="ko-KR" dirty="0"/>
              <a:t>)</a:t>
            </a:r>
            <a:r>
              <a:rPr lang="ko-KR" altLang="en-US" dirty="0"/>
              <a:t>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807200" cy="5130042"/>
          </a:xfrm>
        </p:spPr>
        <p:txBody>
          <a:bodyPr/>
          <a:lstStyle/>
          <a:p>
            <a:r>
              <a:rPr lang="ko-KR" altLang="en-US" dirty="0" smtClean="0"/>
              <a:t>패턴</a:t>
            </a:r>
            <a:r>
              <a:rPr lang="en-US" altLang="ko-KR" dirty="0" smtClean="0"/>
              <a:t>/</a:t>
            </a:r>
            <a:r>
              <a:rPr lang="ko-KR" altLang="en-US" dirty="0" smtClean="0"/>
              <a:t>음영</a:t>
            </a:r>
            <a:endParaRPr lang="en-US" altLang="ko-KR" smtClean="0"/>
          </a:p>
          <a:p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시각적 속성들이 반드시 구분 가능하도록 </a:t>
            </a:r>
            <a:r>
              <a:rPr lang="ko-KR" altLang="en-US" dirty="0" smtClean="0"/>
              <a:t>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차별성의 원칙은 두 개나 그 이상의 표시가 서로 구분되기 위해 최소한의 비율로 달라야 함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시각계는</a:t>
            </a:r>
            <a:r>
              <a:rPr lang="ko-KR" altLang="en-US" dirty="0" smtClean="0"/>
              <a:t> 물체들과 그들의 배경 사이에서 그리고 물체의 개별 요소들 사이에서 모서리와 경계를 묘사하기 위해 노력함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눈 위에 누운 북극곰을 보기는 어렵다는 점을 고려해야 함 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endParaRPr lang="ko-KR" altLang="en-US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방향이 적어도 호의 </a:t>
            </a:r>
            <a:r>
              <a:rPr lang="en-US" altLang="ko-KR" dirty="0"/>
              <a:t>30</a:t>
            </a:r>
            <a:r>
              <a:rPr lang="ko-KR" altLang="en-US" dirty="0"/>
              <a:t>도 만큼 변화하게 해라 </a:t>
            </a:r>
            <a:endParaRPr lang="en-US" altLang="ko-KR" dirty="0"/>
          </a:p>
          <a:p>
            <a:pPr lvl="2"/>
            <a:r>
              <a:rPr lang="ko-KR" altLang="en-US" dirty="0" smtClean="0"/>
              <a:t>시계의 </a:t>
            </a:r>
            <a:r>
              <a:rPr lang="ko-KR" altLang="en-US" dirty="0" err="1" smtClean="0"/>
              <a:t>문자판이</a:t>
            </a:r>
            <a:r>
              <a:rPr lang="ko-KR" altLang="en-US" dirty="0" smtClean="0"/>
              <a:t> 동일한 </a:t>
            </a:r>
            <a:r>
              <a:rPr lang="en-US" altLang="ko-KR" dirty="0" smtClean="0"/>
              <a:t>12</a:t>
            </a:r>
            <a:r>
              <a:rPr lang="ko-KR" altLang="en-US" dirty="0" smtClean="0"/>
              <a:t>개의 쉽게 구분 가능한 증가분으로 나뉘어 있다는 점을 주목해야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선들의 방향이 약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도 정도 다를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선들은 다른 선들의 영역으로부터 돌출된 것처럼 보인다는 것을 발견함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30</a:t>
            </a:r>
            <a:r>
              <a:rPr lang="ko-KR" altLang="en-US" dirty="0" smtClean="0"/>
              <a:t>도는 다른 입력 신경 세포들이 다른 방향의 패턴을 암호화 하는데 사용될 수 있을 정도로 충분함 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5" y="1473958"/>
            <a:ext cx="3705225" cy="28909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045" y="4364949"/>
            <a:ext cx="3700463" cy="23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579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2800" dirty="0" smtClean="0"/>
              <a:t>그래프 속성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크기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방향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색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질감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형태</a:t>
            </a:r>
            <a:r>
              <a:rPr lang="en-US" altLang="ko-KR" sz="2800" dirty="0" smtClean="0"/>
              <a:t>)</a:t>
            </a:r>
            <a:r>
              <a:rPr lang="ko-KR" altLang="en-US" sz="2800" dirty="0" smtClean="0"/>
              <a:t> 가이드라인</a:t>
            </a:r>
            <a:endParaRPr lang="en-US" altLang="ko-KR" sz="2800" dirty="0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645400" cy="4964942"/>
          </a:xfrm>
        </p:spPr>
        <p:txBody>
          <a:bodyPr/>
          <a:lstStyle/>
          <a:p>
            <a:r>
              <a:rPr lang="ko-KR" altLang="en-US" dirty="0" smtClean="0"/>
              <a:t>패턴</a:t>
            </a:r>
            <a:r>
              <a:rPr lang="en-US" altLang="ko-KR" dirty="0" smtClean="0"/>
              <a:t>/</a:t>
            </a:r>
            <a:r>
              <a:rPr lang="ko-KR" altLang="en-US" dirty="0" smtClean="0"/>
              <a:t>음영</a:t>
            </a:r>
            <a:endParaRPr lang="en-US" altLang="ko-KR" dirty="0" smtClean="0"/>
          </a:p>
          <a:p>
            <a:pPr lvl="2"/>
            <a:endParaRPr lang="ko-KR" altLang="en-US" dirty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/>
              <a:t>적어도 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비율의 유사한 방향을 갖는 질감 패턴의 간격을 서로 다르게 하라 </a:t>
            </a:r>
            <a:endParaRPr lang="en-US" altLang="ko-KR" dirty="0"/>
          </a:p>
          <a:p>
            <a:pPr lvl="2"/>
            <a:r>
              <a:rPr lang="ko-KR" altLang="en-US" dirty="0" smtClean="0"/>
              <a:t>한 영역이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인치당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해칭</a:t>
            </a:r>
            <a:r>
              <a:rPr lang="ko-KR" altLang="en-US" dirty="0" smtClean="0"/>
              <a:t> 선을 가지고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인접 영역을 즉시 구분 가능하게 만들기 위해서는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인치에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개나 그 이하의 선 혹은 인치에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 이상의 선을 가지게 해야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우리는 균등한 공간의 </a:t>
            </a:r>
            <a:r>
              <a:rPr lang="ko-KR" altLang="en-US" dirty="0" err="1" smtClean="0"/>
              <a:t>해칭</a:t>
            </a:r>
            <a:r>
              <a:rPr lang="ko-KR" altLang="en-US" dirty="0" smtClean="0"/>
              <a:t> 선이나 점 혹은 조각의 영역을 볼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심리적으로 다른 유사한 방향의 선이나 점 그리고 조각의 영역을 보게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즉시 구분 가능하게 하기 위해서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유사한 방향을 갖는 줄무늬나 사선은 두 개의 반복 패턴이 다양한 채널로 표현되어야 함 </a:t>
            </a:r>
            <a:endParaRPr lang="en-US" altLang="ko-KR" dirty="0"/>
          </a:p>
          <a:p>
            <a:pPr marL="800100" lvl="1" indent="-342900">
              <a:buFont typeface="+mj-lt"/>
              <a:buAutoNum type="arabicPeriod" startAt="3"/>
            </a:pPr>
            <a:endParaRPr lang="ko-KR" altLang="en-US" dirty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/>
              <a:t>시각적 진동을 사용하지 말라 </a:t>
            </a:r>
            <a:endParaRPr lang="en-US" altLang="ko-KR" dirty="0"/>
          </a:p>
          <a:p>
            <a:pPr lvl="2"/>
            <a:r>
              <a:rPr lang="ko-KR" altLang="en-US" dirty="0" smtClean="0"/>
              <a:t>유사한 방향의 패턴들은 흐릿해 보일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산만하게 하는 효과를 유발 할 수 있음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시각적 흐릿함은 두뇌 세포가 동일한 영역 안의 입력정보를 순서화 하려고 할 때 발생하게 됨</a:t>
            </a:r>
            <a:endParaRPr lang="en-US" altLang="ko-KR" dirty="0"/>
          </a:p>
          <a:p>
            <a:pPr marL="800100" lvl="1" indent="-342900">
              <a:buFont typeface="+mj-lt"/>
              <a:buAutoNum type="arabicPeriod" startAt="3"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78" y="2578479"/>
            <a:ext cx="4346622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81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차트 유형별 가이드라인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BI Matrix </a:t>
            </a:r>
            <a:r>
              <a:rPr lang="ko-KR" altLang="en-US" dirty="0" smtClean="0"/>
              <a:t>차트 유형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-6094" b="45657"/>
          <a:stretch/>
        </p:blipFill>
        <p:spPr>
          <a:xfrm>
            <a:off x="617838" y="2131284"/>
            <a:ext cx="5526568" cy="46195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1245" t="53779"/>
          <a:stretch/>
        </p:blipFill>
        <p:spPr>
          <a:xfrm>
            <a:off x="6495544" y="2473378"/>
            <a:ext cx="3308023" cy="42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444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18300" cy="4703005"/>
          </a:xfrm>
        </p:spPr>
        <p:txBody>
          <a:bodyPr/>
          <a:lstStyle/>
          <a:p>
            <a:r>
              <a:rPr lang="ko-KR" altLang="en-US" dirty="0" smtClean="0"/>
              <a:t>묶은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ko-KR" altLang="en-US" dirty="0" smtClean="0"/>
              <a:t>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en-US" altLang="ko-KR" dirty="0" smtClean="0"/>
              <a:t>100% </a:t>
            </a:r>
            <a:r>
              <a:rPr lang="ko-KR" altLang="en-US" dirty="0" smtClean="0"/>
              <a:t>기준 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endParaRPr lang="en-US" altLang="ko-KR" dirty="0" smtClean="0"/>
          </a:p>
          <a:p>
            <a:pPr marL="800100" lvl="1" indent="-342900">
              <a:buAutoNum type="arabicPeriod"/>
            </a:pPr>
            <a:r>
              <a:rPr lang="ko-KR" altLang="en-US" dirty="0" smtClean="0"/>
              <a:t>막대가 잉크를 최소화 한다고 고집하지 말라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자료 대 잉크 비율이 다양한 시각표현과 과업에 대해 여러 효과를 보여줌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잉크는 잉크의 기능과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과업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요소들 간의 물리적 관계에 따라 독자에게 해로울 수 도 있음 </a:t>
            </a:r>
            <a:endParaRPr lang="en-US" altLang="ko-KR" dirty="0" smtClean="0"/>
          </a:p>
          <a:p>
            <a:pPr marL="800100" lvl="1" indent="-342900"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 smtClean="0"/>
              <a:t>상응하는 막대들을 동일한 방법으로 표시하라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상응하는 요소에 대해 다른 명암을 사용해 막대 명암의 다양함을 잘못 시도할 경우 그래프는 읽기 쉽지 않음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방법으로 표시되어 그룹화 되어야 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2374220"/>
            <a:ext cx="5030247" cy="34852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91092" y="1756941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55277" y="1756941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203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18300" cy="4703005"/>
          </a:xfrm>
        </p:spPr>
        <p:txBody>
          <a:bodyPr/>
          <a:lstStyle/>
          <a:p>
            <a:r>
              <a:rPr lang="ko-KR" altLang="en-US" dirty="0" smtClean="0"/>
              <a:t>묶은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ko-KR" altLang="en-US" dirty="0" smtClean="0"/>
              <a:t>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en-US" altLang="ko-KR" dirty="0" smtClean="0"/>
              <a:t>100% </a:t>
            </a:r>
            <a:r>
              <a:rPr lang="ko-KR" altLang="en-US" dirty="0" smtClean="0"/>
              <a:t>기준 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endParaRPr lang="en-US" altLang="ko-KR" dirty="0" smtClean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 smtClean="0"/>
              <a:t>상응하는 막대들을 </a:t>
            </a:r>
            <a:r>
              <a:rPr lang="ko-KR" altLang="en-US" dirty="0"/>
              <a:t>동</a:t>
            </a:r>
            <a:r>
              <a:rPr lang="ko-KR" altLang="en-US" dirty="0" smtClean="0"/>
              <a:t>일한 방법으로 배열하라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파라미터의</a:t>
            </a:r>
            <a:r>
              <a:rPr lang="ko-KR" altLang="en-US" dirty="0" smtClean="0"/>
              <a:t> 수준을 묘사하는 막대들을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 있는 각 그룹에서 동일한 방법으로 배열해야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동일하지 않은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유용한 변화의 법칙은 다른 순서의 이유를 생각하게 하는 위험이 있음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AutoNum type="arabicPeriod" startAt="3"/>
            </a:pPr>
            <a:r>
              <a:rPr lang="ko-KR" altLang="en-US" dirty="0" smtClean="0"/>
              <a:t>겹쳐진 막대들을 쌓인 막대들처럼 보이지 않게 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앞에 놓인 막대가 뒤에 놓인 막대의 전체를 막거나 혹은 아래 부분의 너무 많은 부분을 덮지 않도록 주의해야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쌍의 두 개의 막대는 구분된 측정치로 명확하게 보여줌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859" y="1473958"/>
            <a:ext cx="3890863" cy="28055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571" y="4271963"/>
            <a:ext cx="3647437" cy="258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37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18300" cy="4703005"/>
          </a:xfrm>
        </p:spPr>
        <p:txBody>
          <a:bodyPr/>
          <a:lstStyle/>
          <a:p>
            <a:r>
              <a:rPr lang="ko-KR" altLang="en-US" dirty="0" smtClean="0"/>
              <a:t>묶은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ko-KR" altLang="en-US" dirty="0" smtClean="0"/>
              <a:t>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en-US" altLang="ko-KR" dirty="0" smtClean="0"/>
              <a:t>100% </a:t>
            </a:r>
            <a:r>
              <a:rPr lang="ko-KR" altLang="en-US" dirty="0" smtClean="0"/>
              <a:t>기준 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endParaRPr lang="en-US" altLang="ko-KR" dirty="0" smtClean="0"/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 smtClean="0"/>
              <a:t>개별 막대의 </a:t>
            </a:r>
            <a:r>
              <a:rPr lang="ko-KR" altLang="en-US" dirty="0" err="1" smtClean="0"/>
              <a:t>현저성을</a:t>
            </a:r>
            <a:r>
              <a:rPr lang="ko-KR" altLang="en-US" dirty="0" smtClean="0"/>
              <a:t> 독단적으로 변형시키지 말라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막대를 의도적으로 강조하는 경우를 제외하고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막대도 다른 것들로부터 강조되어서는 안됨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현저성의 차이가 독자로 하여금 그것이 다른 것들보다 더 중요하다고 가정하게 만들게 됨 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AutoNum type="arabicPeriod" startAt="5"/>
            </a:pPr>
            <a:r>
              <a:rPr lang="ko-KR" altLang="en-US" dirty="0" smtClean="0"/>
              <a:t>막대 그룹들 사이에 간격을 두어라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개 이상의 독립변수가 한 개의 막대 그래프에 포함될 </a:t>
            </a:r>
            <a:r>
              <a:rPr lang="ko-KR" altLang="en-US" dirty="0" err="1" smtClean="0"/>
              <a:t>떄에서는</a:t>
            </a:r>
            <a:r>
              <a:rPr lang="ko-KR" altLang="en-US" dirty="0" smtClean="0"/>
              <a:t> 막대의 모음들을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각각의 적절한 </a:t>
            </a:r>
            <a:r>
              <a:rPr lang="ko-KR" altLang="en-US" dirty="0" err="1" smtClean="0"/>
              <a:t>위치위에</a:t>
            </a:r>
            <a:r>
              <a:rPr lang="ko-KR" altLang="en-US" dirty="0" smtClean="0"/>
              <a:t> 그룹화하고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추가적인 공간을 제공해야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근접성의 그룹화 법칙은 </a:t>
            </a:r>
            <a:r>
              <a:rPr lang="ko-KR" altLang="en-US" dirty="0" err="1" smtClean="0"/>
              <a:t>그룹안의</a:t>
            </a:r>
            <a:r>
              <a:rPr lang="ko-KR" altLang="en-US" dirty="0" smtClean="0"/>
              <a:t> 막대들을 다른 그룹의 막대들과 구분 시켜 주게 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775" y="1701800"/>
            <a:ext cx="3529523" cy="25930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21" y="4374946"/>
            <a:ext cx="3459083" cy="21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6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방대한 양의 데이터를 시각적으로 요약할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가로축이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세로축이 도수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뜻함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각 클래스의 범주는 겹치지 않도록 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사용 가능한</a:t>
            </a:r>
            <a:r>
              <a:rPr lang="en-US" altLang="ko-KR" dirty="0"/>
              <a:t> </a:t>
            </a:r>
            <a:r>
              <a:rPr lang="ko-KR" altLang="en-US" dirty="0"/>
              <a:t>시각적 표시 수단</a:t>
            </a:r>
            <a:r>
              <a:rPr lang="en-US" altLang="ko-KR" dirty="0"/>
              <a:t>: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 smtClean="0"/>
              <a:t>히스토그램이 </a:t>
            </a:r>
            <a:r>
              <a:rPr lang="ko-KR" altLang="en-US" dirty="0"/>
              <a:t>담고 있는 정보를 간략히 설명할 수 있는 제목을 지어야 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범례를 통해 데이터의 출처나 측정 방법 등 추가적인 정보를 제공할 수 있음</a:t>
            </a:r>
            <a:r>
              <a:rPr lang="en-US" altLang="ko-KR" dirty="0"/>
              <a:t>.</a:t>
            </a:r>
            <a:endParaRPr lang="en-US" altLang="ko-KR" baseline="30000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058" y="6519165"/>
            <a:ext cx="4251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Ltd.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Basic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Tools for Process Improvement,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Saferpak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" r="2799"/>
          <a:stretch/>
        </p:blipFill>
        <p:spPr>
          <a:xfrm>
            <a:off x="695496" y="3429000"/>
            <a:ext cx="4409904" cy="2747963"/>
          </a:xfrm>
          <a:prstGeom prst="rect">
            <a:avLst/>
          </a:prstGeom>
        </p:spPr>
      </p:pic>
      <p:pic>
        <p:nvPicPr>
          <p:cNvPr id="1026" name="Picture 2" descr="histogram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3439764"/>
            <a:ext cx="58166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60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18300" cy="4703005"/>
          </a:xfrm>
        </p:spPr>
        <p:txBody>
          <a:bodyPr/>
          <a:lstStyle/>
          <a:p>
            <a:r>
              <a:rPr lang="ko-KR" altLang="en-US" dirty="0" smtClean="0"/>
              <a:t>묶은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ko-KR" altLang="en-US" dirty="0" smtClean="0"/>
              <a:t>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en-US" altLang="ko-KR" dirty="0" smtClean="0"/>
              <a:t>100% </a:t>
            </a:r>
            <a:r>
              <a:rPr lang="ko-KR" altLang="en-US" dirty="0" smtClean="0"/>
              <a:t>기준 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endParaRPr lang="en-US" altLang="ko-KR" dirty="0" smtClean="0"/>
          </a:p>
          <a:p>
            <a:pPr marL="800100" lvl="1" indent="-342900">
              <a:buFont typeface="+mj-lt"/>
              <a:buAutoNum type="arabicPeriod" startAt="7"/>
            </a:pPr>
            <a:r>
              <a:rPr lang="ko-KR" altLang="en-US" dirty="0" smtClean="0"/>
              <a:t>막대가 일반적으로 척도의 끝을 넘어서 확장되지 않도록 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축과 그 척도를 연장하는 것은 두뇌의 노력이 필요하고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관련성의 법칙은 필요한 정보가 제공될 것을 요구하게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급증했다는 것을 표현하고자 </a:t>
            </a:r>
            <a:r>
              <a:rPr lang="ko-KR" altLang="en-US" dirty="0" err="1" smtClean="0"/>
              <a:t>할때에는</a:t>
            </a:r>
            <a:r>
              <a:rPr lang="ko-KR" altLang="en-US" dirty="0" smtClean="0"/>
              <a:t> 눈금 표시나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위의 라벨들과 같은 어떠한 세부 사항도 묘사할 필요가 없음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AutoNum type="arabicPeriod" startAt="7"/>
            </a:pPr>
            <a:r>
              <a:rPr lang="en-US" altLang="ko-KR" dirty="0" smtClean="0"/>
              <a:t>‘I’</a:t>
            </a:r>
            <a:r>
              <a:rPr lang="ko-KR" altLang="en-US" dirty="0" smtClean="0"/>
              <a:t>의 절반 모양을 에러 막대로 사용하라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에러막대는 평균에 대한 측정 에러의 범위를 보여줌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평균을 찾는데 기대할 수 있는 범위를 보여주게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에러 막대는 그래프에서 사용된 선들과 동일한 두께로 그려져야 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133" y="1835978"/>
            <a:ext cx="4308808" cy="25799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133" y="4555676"/>
            <a:ext cx="4636594" cy="197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25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18300" cy="4703005"/>
          </a:xfrm>
        </p:spPr>
        <p:txBody>
          <a:bodyPr/>
          <a:lstStyle/>
          <a:p>
            <a:r>
              <a:rPr lang="ko-KR" altLang="en-US" dirty="0" smtClean="0"/>
              <a:t>묶은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ko-KR" altLang="en-US" dirty="0" smtClean="0"/>
              <a:t>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en-US" altLang="ko-KR" dirty="0" smtClean="0"/>
              <a:t>100% </a:t>
            </a:r>
            <a:r>
              <a:rPr lang="ko-KR" altLang="en-US" dirty="0" smtClean="0"/>
              <a:t>기준 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endParaRPr lang="en-US" altLang="ko-KR" dirty="0" smtClean="0"/>
          </a:p>
          <a:p>
            <a:pPr marL="800100" lvl="1" indent="-342900">
              <a:buFont typeface="+mj-lt"/>
              <a:buAutoNum type="arabicPeriod" startAt="9"/>
            </a:pPr>
            <a:r>
              <a:rPr lang="ko-KR" altLang="en-US" dirty="0" smtClean="0"/>
              <a:t>계층적 라벨을 사용하라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개 이상의 독립변수가 있을 때에는 몇몇 라벨에 더 크거나 두꺼운 계층적 라벨 체계를 사용해 중요도의 상대적 차이를 표시해야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시각표현에서 큰 비율로 눈에 띄는 라벨을 사용함으로써 독자에게 일반 라벨보다 중요한 라벨에 주의를 끌게 만들어야 함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800100" lvl="1" indent="-342900">
              <a:buFont typeface="+mj-lt"/>
              <a:buAutoNum type="arabicPeriod" startAt="9"/>
            </a:pPr>
            <a:r>
              <a:rPr lang="ko-KR" altLang="en-US" dirty="0" smtClean="0"/>
              <a:t>가장 적게 변하는 조각을 하단 부분에 배치시켜라</a:t>
            </a:r>
            <a:endParaRPr lang="en-US" altLang="ko-KR" dirty="0"/>
          </a:p>
          <a:p>
            <a:pPr lvl="2"/>
            <a:r>
              <a:rPr lang="ko-KR" altLang="en-US" dirty="0" smtClean="0"/>
              <a:t>분할 막대 그래프는 가장 적게 변하는 조각이 하단 부분에 놓였을 때 읽기 쉬움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조각의 변화하는 양을 비교하는 것이 상대적으로 쉬움 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55671"/>
          <a:stretch/>
        </p:blipFill>
        <p:spPr>
          <a:xfrm>
            <a:off x="6857283" y="1864944"/>
            <a:ext cx="2625622" cy="15767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48587"/>
          <a:stretch/>
        </p:blipFill>
        <p:spPr>
          <a:xfrm>
            <a:off x="9355188" y="1738972"/>
            <a:ext cx="2625622" cy="18286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557" y="3693643"/>
            <a:ext cx="3574695" cy="2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016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18300" cy="4703005"/>
          </a:xfrm>
        </p:spPr>
        <p:txBody>
          <a:bodyPr/>
          <a:lstStyle/>
          <a:p>
            <a:r>
              <a:rPr lang="ko-KR" altLang="en-US" dirty="0" smtClean="0"/>
              <a:t>묶은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ko-KR" altLang="en-US" dirty="0" smtClean="0"/>
              <a:t>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en-US" altLang="ko-KR" dirty="0" smtClean="0"/>
              <a:t>100% </a:t>
            </a:r>
            <a:r>
              <a:rPr lang="ko-KR" altLang="en-US" dirty="0" smtClean="0"/>
              <a:t>기준 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endParaRPr lang="en-US" altLang="ko-KR" dirty="0" smtClean="0"/>
          </a:p>
          <a:p>
            <a:pPr marL="800100" lvl="1" indent="-342900">
              <a:buFont typeface="+mj-lt"/>
              <a:buAutoNum type="arabicPeriod" startAt="11"/>
            </a:pPr>
            <a:r>
              <a:rPr lang="ko-KR" altLang="en-US" dirty="0" smtClean="0"/>
              <a:t>선은 감지 가능하도록 표현하라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내용선은</a:t>
            </a:r>
            <a:r>
              <a:rPr lang="ko-KR" altLang="en-US" dirty="0" smtClean="0"/>
              <a:t> 그래프를 한눈에 알아볼 수 있을 만큼 충분히 두꺼워야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내용 선은 최소 축 두께만큼 두꺼워야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실제로는 </a:t>
            </a:r>
            <a:r>
              <a:rPr lang="ko-KR" altLang="en-US" dirty="0" err="1" smtClean="0"/>
              <a:t>내용선들이</a:t>
            </a:r>
            <a:r>
              <a:rPr lang="ko-KR" altLang="en-US" dirty="0" smtClean="0"/>
              <a:t> 축보다 세 배 정도 더 두껍게 표현됨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AutoNum type="arabicPeriod" startAt="11"/>
            </a:pPr>
            <a:r>
              <a:rPr lang="ko-KR" altLang="en-US" dirty="0" smtClean="0"/>
              <a:t>동일한 폭의 계단들을 만들어라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지각적 조직화의 법칙 때문에 독자는 폭이 더 넓은 계단을 더 많은 양으로 인식함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그래프들이 동일하지 않은 너비를 갖게 하는 것은 피해야 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399" y="1681320"/>
            <a:ext cx="3609755" cy="21441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25" y="4032822"/>
            <a:ext cx="3917502" cy="275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895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18300" cy="4703005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묶은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ko-KR" altLang="en-US" dirty="0" smtClean="0"/>
              <a:t>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en-US" altLang="ko-KR" dirty="0" smtClean="0"/>
              <a:t>100% </a:t>
            </a:r>
            <a:r>
              <a:rPr lang="ko-KR" altLang="en-US" dirty="0" smtClean="0"/>
              <a:t>기준 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endParaRPr lang="en-US" altLang="ko-KR" dirty="0" smtClean="0"/>
          </a:p>
          <a:p>
            <a:pPr marL="800100" lvl="1" indent="-342900">
              <a:buFont typeface="+mj-lt"/>
              <a:buAutoNum type="arabicPeriod" startAt="13"/>
            </a:pPr>
            <a:r>
              <a:rPr lang="ko-KR" altLang="en-US" dirty="0" smtClean="0"/>
              <a:t>선 밑의 영역을 단일 패턴이나 색상으로 채워라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계단 그래프의 주요한 장점은 구체적인 추세를 표현하는 패턴을 생산한다는 점임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유사성의 그룹화 법칙은 독자가 그 영역을 단일 모양으로 인식하게 만들어 추세를 알아보기 용이하게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독자가 제목 등과 같은 시각표현의 다른 구성 요소들을 살펴보기를 원하는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요소가 축이나 라벨들보다 더 현저한가의 여부를 판단해야 함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AutoNum type="arabicPeriod" startAt="13"/>
            </a:pPr>
            <a:r>
              <a:rPr lang="ko-KR" altLang="en-US" dirty="0" smtClean="0"/>
              <a:t>상응하는 막대의 바닥을 맞추어라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나란한 그래프의 힘은 상응하는 막대들의 쌍에 의해 창조되는 지각적 단위에서 나옴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중앙의 </a:t>
            </a:r>
            <a:r>
              <a:rPr lang="ko-KR" altLang="en-US" dirty="0" err="1" smtClean="0"/>
              <a:t>수직축은</a:t>
            </a:r>
            <a:r>
              <a:rPr lang="ko-KR" altLang="en-US" dirty="0" smtClean="0"/>
              <a:t> 비대칭적 패턴을 만들어내서 독자들이 </a:t>
            </a:r>
            <a:r>
              <a:rPr lang="ko-KR" altLang="en-US" dirty="0" err="1" smtClean="0"/>
              <a:t>막대안의</a:t>
            </a:r>
            <a:r>
              <a:rPr lang="ko-KR" altLang="en-US" dirty="0" smtClean="0"/>
              <a:t> 불균등을 즉시 읽도록 </a:t>
            </a:r>
            <a:r>
              <a:rPr lang="ko-KR" altLang="en-US" dirty="0" err="1" smtClean="0"/>
              <a:t>만듬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408" y="1701800"/>
            <a:ext cx="3134257" cy="2249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516" y="4179129"/>
            <a:ext cx="3514041" cy="21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947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막대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18300" cy="4703005"/>
          </a:xfrm>
        </p:spPr>
        <p:txBody>
          <a:bodyPr/>
          <a:lstStyle/>
          <a:p>
            <a:r>
              <a:rPr lang="ko-KR" altLang="en-US" dirty="0" smtClean="0"/>
              <a:t>묶은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ko-KR" altLang="en-US" dirty="0" smtClean="0"/>
              <a:t>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r>
              <a:rPr lang="en-US" altLang="ko-KR" dirty="0" smtClean="0"/>
              <a:t>100% </a:t>
            </a:r>
            <a:r>
              <a:rPr lang="ko-KR" altLang="en-US" dirty="0" smtClean="0"/>
              <a:t>기준 누적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 막대형</a:t>
            </a:r>
            <a:endParaRPr lang="en-US" altLang="ko-KR" dirty="0" smtClean="0"/>
          </a:p>
          <a:p>
            <a:endParaRPr lang="en-US" altLang="ko-KR" dirty="0" smtClean="0"/>
          </a:p>
          <a:p>
            <a:pPr marL="800100" lvl="1" indent="-342900">
              <a:buFont typeface="+mj-lt"/>
              <a:buAutoNum type="arabicPeriod" startAt="15"/>
            </a:pPr>
            <a:r>
              <a:rPr lang="ko-KR" altLang="en-US" dirty="0" smtClean="0"/>
              <a:t>상호작용을 강조하기 위해 막대들을 나열하라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시각계는</a:t>
            </a:r>
            <a:r>
              <a:rPr lang="ko-KR" altLang="en-US" dirty="0" smtClean="0"/>
              <a:t> 패턴의 변화에 민감함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규칙적인 진행을 보여주는 막대의 연속을 왼쪽 기준으로 정돈시켜야 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오른쪽과 왼쪽 막대의 차이가 분명해짐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AutoNum type="arabicPeriod" startAt="15"/>
            </a:pPr>
            <a:r>
              <a:rPr lang="ko-KR" altLang="en-US" dirty="0" smtClean="0"/>
              <a:t>막대의 쌍들은 일관적으로 한 쪽에 라벨을 붙여라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막대들의 각 쌍을 위한 라벨은 연속과 근접성에 의해 그룹화하기 충분히 가깝도록 쌍의 왼쪽 혹은 오른쪽에 놓여야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일반적인 규칙은 좌에서 우로 읽는 관습을 따라 라벨들을 왼쪽에 놓는 것임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833" y="1673399"/>
            <a:ext cx="3769407" cy="2701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833" y="4375324"/>
            <a:ext cx="3623237" cy="23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579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061200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 smtClean="0"/>
              <a:t>상대적인 중요성을 표시하기 위해서 선들의 현저성에 변화를 주어라</a:t>
            </a:r>
            <a:endParaRPr lang="en-US" altLang="ko-KR" dirty="0"/>
          </a:p>
          <a:p>
            <a:pPr lvl="2"/>
            <a:r>
              <a:rPr lang="ko-KR" altLang="en-US" dirty="0" smtClean="0"/>
              <a:t>현저성의 원칙으로 인해 가장 부각되는 선이 우선적으로 인식되고 가장 중요한 것으로 해석됨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 smtClean="0"/>
              <a:t>교차하는 혹은 주변의 선들이 구분 가능하도록 하라</a:t>
            </a:r>
            <a:endParaRPr lang="en-US" altLang="ko-KR" dirty="0"/>
          </a:p>
          <a:p>
            <a:pPr lvl="2"/>
            <a:r>
              <a:rPr lang="ko-KR" altLang="en-US" dirty="0" smtClean="0"/>
              <a:t>선들이 근처에 있거나 자주 겹친다면 서로 구분 가능하도록 만들기 위한 주의를 기울여야 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587" y="1854199"/>
            <a:ext cx="4237135" cy="32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721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604000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 smtClean="0"/>
              <a:t>선들 속의 점선이 최소 </a:t>
            </a:r>
            <a:r>
              <a:rPr lang="en-US" altLang="ko-KR" dirty="0" smtClean="0"/>
              <a:t>2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다르게 만들어라</a:t>
            </a:r>
            <a:endParaRPr lang="en-US" altLang="ko-KR" dirty="0"/>
          </a:p>
          <a:p>
            <a:pPr lvl="2"/>
            <a:r>
              <a:rPr lang="ko-KR" altLang="en-US" dirty="0" smtClean="0"/>
              <a:t>각 점선들이 서로 즉시 식별이 가능하도록 하기 위해서는 적어도 점선의 수가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대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비율로 달라야 함 </a:t>
            </a:r>
            <a:endParaRPr lang="en-US" altLang="ko-KR" dirty="0"/>
          </a:p>
          <a:p>
            <a:pPr marL="800100" lvl="1" indent="-342900">
              <a:buAutoNum type="arabicPeriod" startAt="3"/>
            </a:pPr>
            <a:endParaRPr lang="en-US" altLang="ko-KR" dirty="0"/>
          </a:p>
          <a:p>
            <a:pPr marL="800100" lvl="1" indent="-342900">
              <a:buAutoNum type="arabicPeriod" startAt="3"/>
            </a:pPr>
            <a:r>
              <a:rPr lang="ko-KR" altLang="en-US" dirty="0" smtClean="0"/>
              <a:t>선이 분리된 점을 연결한다면 점을 선보다 적어도 두 배 두껍게 만들어라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X</a:t>
            </a:r>
            <a:r>
              <a:rPr lang="ko-KR" altLang="en-US" dirty="0" smtClean="0"/>
              <a:t>축 상의 구체적인 수준을 표시하는 개별 점들을 연결하는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점들은 선보다 적어도 두 배 이상 두꺼운 점이나 기호에 의해 구체화 되어야 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80" y="1873191"/>
            <a:ext cx="3490913" cy="13557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080" y="4077672"/>
            <a:ext cx="3440186" cy="19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535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556500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 smtClean="0"/>
              <a:t>다양한 선들로 연결된 지점들은 구분 가능한 기호들을 사용하라</a:t>
            </a:r>
            <a:endParaRPr lang="en-US" altLang="ko-KR" dirty="0"/>
          </a:p>
          <a:p>
            <a:pPr lvl="2"/>
            <a:r>
              <a:rPr lang="ko-KR" altLang="en-US" dirty="0" smtClean="0"/>
              <a:t>선들이 서로 인접해있거나 대체로 교차해 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중요한 지점에서 시각적으로 구분된 기호를 사용함으로써 차별성이 향상될 수 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AutoNum type="arabicPeriod" startAt="5"/>
            </a:pPr>
            <a:r>
              <a:rPr lang="ko-KR" altLang="en-US" dirty="0" smtClean="0"/>
              <a:t>상대적인 추이를 강조하기 위해 두 선 사이의 영역을 채우지 말라</a:t>
            </a:r>
            <a:endParaRPr lang="en-US" altLang="ko-KR" dirty="0"/>
          </a:p>
          <a:p>
            <a:pPr lvl="2"/>
            <a:r>
              <a:rPr lang="ko-KR" altLang="en-US" dirty="0" smtClean="0"/>
              <a:t>호환성의 원칙에 따르면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 자체의 특성은 두 함수 사이의 관계에 대한 정보를 전달함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 그래프상 두 개 이상의 선에 의해 표현되는 절대적인 독립 수치를 보려 하지 않게 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457" y="1722963"/>
            <a:ext cx="3280044" cy="22806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257" y="3975637"/>
            <a:ext cx="3445912" cy="24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016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324600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 startAt="7"/>
            </a:pPr>
            <a:r>
              <a:rPr lang="ko-KR" altLang="en-US" dirty="0" smtClean="0"/>
              <a:t>반대 </a:t>
            </a:r>
            <a:r>
              <a:rPr lang="en-US" altLang="ko-KR" dirty="0" smtClean="0"/>
              <a:t>I </a:t>
            </a:r>
            <a:r>
              <a:rPr lang="ko-KR" altLang="en-US" dirty="0" smtClean="0"/>
              <a:t>막대를 사용해 에러 막대가 구분 가능하도록 만들어라</a:t>
            </a:r>
            <a:endParaRPr lang="en-US" altLang="ko-KR" dirty="0"/>
          </a:p>
          <a:p>
            <a:pPr lvl="2"/>
            <a:r>
              <a:rPr lang="ko-KR" altLang="en-US" dirty="0" smtClean="0"/>
              <a:t>평균 주변의 에러 변형은 평균치를 나타내는 점 위에 작은 </a:t>
            </a:r>
            <a:r>
              <a:rPr lang="en-US" altLang="ko-KR" dirty="0" smtClean="0"/>
              <a:t>I </a:t>
            </a:r>
            <a:r>
              <a:rPr lang="ko-KR" altLang="en-US" dirty="0" smtClean="0"/>
              <a:t>막대를 이용해 표현되어야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근접성과 바른 형태의 그룹화 법칙에 의해 그것은 그 지점과 그룹화 됨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marL="800100" lvl="1" indent="-342900">
              <a:buAutoNum type="arabicPeriod" startAt="7"/>
            </a:pPr>
            <a:r>
              <a:rPr lang="ko-KR" altLang="en-US" dirty="0" smtClean="0"/>
              <a:t>선과 막대의 혼합된 시각표현에서는 하나의 기능을 우선으로 만들어라</a:t>
            </a:r>
            <a:endParaRPr lang="en-US" altLang="ko-KR" dirty="0"/>
          </a:p>
          <a:p>
            <a:pPr lvl="2"/>
            <a:r>
              <a:rPr lang="ko-KR" altLang="en-US" dirty="0" smtClean="0"/>
              <a:t>두 개 유형의 자료가 강하게 상호 연결되어 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 다른 형식이 적절하다면 동일한 시각표현에 포함하지 마라 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870" y="1562742"/>
            <a:ext cx="3452813" cy="17579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870" y="3556934"/>
            <a:ext cx="3271971" cy="298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695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858000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 startAt="9"/>
            </a:pPr>
            <a:r>
              <a:rPr lang="ko-KR" altLang="en-US" dirty="0" smtClean="0"/>
              <a:t>모든 선의 라벨을 시각표현의 동일한 부분에 놓아라  </a:t>
            </a:r>
            <a:endParaRPr lang="en-US" altLang="ko-KR" dirty="0"/>
          </a:p>
          <a:p>
            <a:pPr lvl="2"/>
            <a:r>
              <a:rPr lang="ko-KR" altLang="en-US" dirty="0" smtClean="0"/>
              <a:t>그래프와 라벨의 선의 쌍을 맞추기 위해 지각적 그룹화의 법칙을 사용해야 함 </a:t>
            </a:r>
            <a:endParaRPr lang="en-US" altLang="ko-KR" dirty="0"/>
          </a:p>
          <a:p>
            <a:pPr marL="800100" lvl="1" indent="-342900">
              <a:buAutoNum type="arabicPeriod" startAt="9"/>
            </a:pPr>
            <a:endParaRPr lang="en-US" altLang="ko-KR" dirty="0"/>
          </a:p>
          <a:p>
            <a:pPr marL="800100" lvl="1" indent="-342900">
              <a:buAutoNum type="arabicPeriod" startAt="9"/>
            </a:pPr>
            <a:r>
              <a:rPr lang="ko-KR" altLang="en-US" dirty="0" smtClean="0"/>
              <a:t>라벨을 선의 </a:t>
            </a:r>
            <a:r>
              <a:rPr lang="ko-KR" altLang="en-US" dirty="0" err="1" smtClean="0"/>
              <a:t>끝단에</a:t>
            </a:r>
            <a:r>
              <a:rPr lang="ko-KR" altLang="en-US" dirty="0" smtClean="0"/>
              <a:t> 위치시켜라</a:t>
            </a:r>
            <a:endParaRPr lang="en-US" altLang="ko-KR" dirty="0"/>
          </a:p>
          <a:p>
            <a:pPr lvl="2"/>
            <a:r>
              <a:rPr lang="ko-KR" altLang="en-US" dirty="0" smtClean="0"/>
              <a:t>라벨을 각각의 선의 끝에 놓는 것은 좋은 지속성을 갖는 그룹화의 법칙이 라벨을 선과 그룹화하도록 해주기 때문에 좋은 방법이 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092" y="2006600"/>
            <a:ext cx="4261008" cy="30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Slopegraph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66700" y="1473959"/>
            <a:ext cx="5680075" cy="4507742"/>
          </a:xfrm>
        </p:spPr>
        <p:txBody>
          <a:bodyPr/>
          <a:lstStyle/>
          <a:p>
            <a:r>
              <a:rPr lang="en-US" altLang="ko-KR" dirty="0" err="1" smtClean="0"/>
              <a:t>Slopegraph</a:t>
            </a:r>
            <a:r>
              <a:rPr lang="ko-KR" altLang="en-US" dirty="0"/>
              <a:t>는 같은 </a:t>
            </a:r>
            <a:r>
              <a:rPr lang="en-US" altLang="ko-KR" dirty="0"/>
              <a:t>categorical value</a:t>
            </a:r>
            <a:r>
              <a:rPr lang="ko-KR" altLang="en-US" dirty="0"/>
              <a:t>로 연결된 둘</a:t>
            </a:r>
            <a:r>
              <a:rPr lang="en-US" altLang="ko-KR" dirty="0"/>
              <a:t> </a:t>
            </a:r>
            <a:r>
              <a:rPr lang="ko-KR" altLang="en-US" dirty="0"/>
              <a:t>또는 그 이상의 양적 데이터의 집합들을 비교하는 데 </a:t>
            </a:r>
            <a:r>
              <a:rPr lang="ko-KR" altLang="en-US" dirty="0" smtClean="0"/>
              <a:t>효과적임</a:t>
            </a:r>
            <a:r>
              <a:rPr lang="en-US" altLang="ko-KR" dirty="0" smtClean="0"/>
              <a:t>.</a:t>
            </a:r>
            <a:endParaRPr lang="en-US" altLang="ko-KR" baseline="30000" dirty="0" smtClean="0"/>
          </a:p>
          <a:p>
            <a:r>
              <a:rPr lang="en-US" altLang="ko-KR" dirty="0" err="1"/>
              <a:t>Slopegraph</a:t>
            </a:r>
            <a:r>
              <a:rPr lang="ko-KR" altLang="en-US" dirty="0"/>
              <a:t>는 카테고리의 변화율 및 다른 카테고리들과 비교된 상대적 순위를 시각적으로 </a:t>
            </a:r>
            <a:r>
              <a:rPr lang="ko-KR" altLang="en-US" dirty="0" smtClean="0"/>
              <a:t>보여줌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사용 가능한</a:t>
            </a:r>
            <a:r>
              <a:rPr lang="en-US" altLang="ko-KR" dirty="0"/>
              <a:t> </a:t>
            </a:r>
            <a:r>
              <a:rPr lang="ko-KR" altLang="en-US" dirty="0"/>
              <a:t>시각적 표시 수단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연결선</a:t>
            </a:r>
            <a:r>
              <a:rPr lang="en-US" altLang="ko-KR" dirty="0"/>
              <a:t>, </a:t>
            </a:r>
            <a:r>
              <a:rPr lang="ko-KR" altLang="en-US" dirty="0" smtClean="0"/>
              <a:t>색</a:t>
            </a:r>
            <a:endParaRPr lang="en-US" altLang="ko-KR" dirty="0"/>
          </a:p>
          <a:p>
            <a:pPr lvl="1"/>
            <a:r>
              <a:rPr lang="ko-KR" altLang="en-US" dirty="0"/>
              <a:t>연결선의 </a:t>
            </a:r>
            <a:r>
              <a:rPr lang="ko-KR" altLang="en-US" dirty="0" smtClean="0"/>
              <a:t>색</a:t>
            </a:r>
            <a:r>
              <a:rPr lang="en-US" altLang="ko-KR" dirty="0" smtClean="0"/>
              <a:t>(Color coding) </a:t>
            </a:r>
            <a:r>
              <a:rPr lang="ko-KR" altLang="en-US" dirty="0" smtClean="0"/>
              <a:t>을 </a:t>
            </a:r>
            <a:r>
              <a:rPr lang="ko-KR" altLang="en-US" dirty="0"/>
              <a:t>사용하여 값의 상승이나 하락을 강조할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상승선 </a:t>
            </a:r>
            <a:r>
              <a:rPr lang="en-US" altLang="ko-KR" dirty="0"/>
              <a:t>-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 err="1"/>
              <a:t>하락선</a:t>
            </a:r>
            <a:r>
              <a:rPr lang="en-US" altLang="ko-KR" dirty="0"/>
              <a:t> -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유지선</a:t>
            </a:r>
            <a:r>
              <a:rPr lang="en-US" altLang="ko-KR" dirty="0" smtClean="0"/>
              <a:t> </a:t>
            </a:r>
            <a:r>
              <a:rPr lang="en-US" altLang="ko-KR" dirty="0"/>
              <a:t>– </a:t>
            </a:r>
            <a:r>
              <a:rPr lang="ko-KR" altLang="en-US" dirty="0" smtClean="0"/>
              <a:t>회색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모양을 </a:t>
            </a:r>
            <a:r>
              <a:rPr lang="ko-KR" altLang="en-US" dirty="0"/>
              <a:t>이용하여 상승 경향이나 하락 경향을 강조할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굵은선</a:t>
            </a:r>
            <a:r>
              <a:rPr lang="en-US" altLang="ko-KR" dirty="0"/>
              <a:t>, </a:t>
            </a:r>
            <a:r>
              <a:rPr lang="ko-KR" altLang="en-US" dirty="0"/>
              <a:t>점선</a:t>
            </a:r>
            <a:r>
              <a:rPr lang="en-US" altLang="ko-KR" dirty="0"/>
              <a:t>, </a:t>
            </a:r>
            <a:r>
              <a:rPr lang="ko-KR" altLang="en-US" dirty="0" smtClean="0"/>
              <a:t>실선</a:t>
            </a:r>
            <a:endParaRPr lang="en-US" altLang="ko-KR" baseline="30000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058" y="6390582"/>
            <a:ext cx="6841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Tonidandel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S., King, E., &amp; Cortina, J. (Eds.). (2015).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Big data at work: The data science revolution and organizational psychology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Routledge.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3966" y="6513692"/>
            <a:ext cx="47580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Image from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Slopegraph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1352731"/>
            <a:ext cx="609600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556500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 startAt="11"/>
            </a:pPr>
            <a:r>
              <a:rPr lang="ko-KR" altLang="en-US" dirty="0" smtClean="0"/>
              <a:t>계층적 라벨을 사용하라  </a:t>
            </a:r>
            <a:endParaRPr lang="en-US" altLang="ko-KR" dirty="0"/>
          </a:p>
          <a:p>
            <a:pPr lvl="2"/>
            <a:r>
              <a:rPr lang="ko-KR" altLang="en-US" dirty="0" smtClean="0"/>
              <a:t>다양한 라벨의 수준을 사용하는 계층적 라벨 구조를 사용해야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시각표현을 지저분하게 만들 경우에는 범례를 사용해야 함 </a:t>
            </a:r>
            <a:endParaRPr lang="en-US" altLang="ko-KR" dirty="0"/>
          </a:p>
          <a:p>
            <a:pPr marL="800100" lvl="1" indent="-342900">
              <a:buAutoNum type="arabicPeriod" startAt="11"/>
            </a:pPr>
            <a:endParaRPr lang="en-US" altLang="ko-KR" dirty="0"/>
          </a:p>
          <a:p>
            <a:pPr marL="800100" lvl="1" indent="-342900">
              <a:buAutoNum type="arabicPeriod" startAt="11"/>
            </a:pPr>
            <a:r>
              <a:rPr lang="ko-KR" altLang="en-US" dirty="0" smtClean="0"/>
              <a:t>중요한 지점의 수치는 명확하게 라벨화 하라</a:t>
            </a:r>
            <a:endParaRPr lang="en-US" altLang="ko-KR" dirty="0"/>
          </a:p>
          <a:p>
            <a:pPr lvl="2"/>
            <a:r>
              <a:rPr lang="ko-KR" altLang="en-US" dirty="0" smtClean="0"/>
              <a:t>특정지점의 수치가 특별히 중요하지 않는 이상 그것을 라벨화하지 않는 것이 가장 좋음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숫자는 근접성의 그룹화 법칙에 따라 그룹화 될 수 있도록 선의 적절한 부분에 가까워야 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169" y="1562742"/>
            <a:ext cx="3634025" cy="26983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397" y="4349844"/>
            <a:ext cx="3287760" cy="234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03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556500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 startAt="13"/>
            </a:pPr>
            <a:r>
              <a:rPr lang="ko-KR" altLang="en-US" dirty="0" smtClean="0"/>
              <a:t>층 그래프를 선 그래프로 잘못 읽지 않도록 명암을 사용하라</a:t>
            </a:r>
            <a:endParaRPr lang="en-US" altLang="ko-KR" dirty="0"/>
          </a:p>
          <a:p>
            <a:pPr lvl="2"/>
            <a:r>
              <a:rPr lang="ko-KR" altLang="en-US" dirty="0" smtClean="0"/>
              <a:t>명암이 없으면 </a:t>
            </a:r>
            <a:r>
              <a:rPr lang="ko-KR" altLang="en-US" dirty="0" err="1" smtClean="0"/>
              <a:t>선그래프와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층그래프를</a:t>
            </a:r>
            <a:r>
              <a:rPr lang="ko-KR" altLang="en-US" dirty="0" smtClean="0"/>
              <a:t> 구분하기 어려움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명암을 사용할 때는 반드시 라벨이 구별 가능하도록 만들어야 함  </a:t>
            </a:r>
            <a:endParaRPr lang="en-US" altLang="ko-KR" dirty="0"/>
          </a:p>
          <a:p>
            <a:pPr marL="800100" lvl="1" indent="-342900">
              <a:buAutoNum type="arabicPeriod" startAt="13"/>
            </a:pPr>
            <a:endParaRPr lang="en-US" altLang="ko-KR" dirty="0"/>
          </a:p>
          <a:p>
            <a:pPr marL="800100" lvl="1" indent="-342900">
              <a:buAutoNum type="arabicPeriod" startAt="13"/>
            </a:pPr>
            <a:r>
              <a:rPr lang="ko-KR" altLang="en-US" dirty="0" smtClean="0"/>
              <a:t>가장 적게 변화하는 층을 하단에 놓아라</a:t>
            </a:r>
            <a:endParaRPr lang="en-US" altLang="ko-KR" dirty="0"/>
          </a:p>
          <a:p>
            <a:pPr lvl="2"/>
            <a:r>
              <a:rPr lang="ko-KR" altLang="en-US" dirty="0" smtClean="0"/>
              <a:t>가장 적게 변화하는 층을 하단에 놓음으로써 독자가 특정 조각에서의 변화 정도를 비교하는 것을 보다 쉽게 만들 수 있음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10" y="1714500"/>
            <a:ext cx="3560453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11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170737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 startAt="15"/>
            </a:pPr>
            <a:r>
              <a:rPr lang="ko-KR" altLang="en-US" dirty="0" smtClean="0"/>
              <a:t>지점 기호들이 구분 가능하도록 하라</a:t>
            </a:r>
            <a:endParaRPr lang="en-US" altLang="ko-KR" dirty="0"/>
          </a:p>
          <a:p>
            <a:pPr lvl="2"/>
            <a:r>
              <a:rPr lang="ko-KR" altLang="en-US" dirty="0" smtClean="0"/>
              <a:t>지점이 두 개 이상의 개체를 나타내는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시각표현이 줄여졌을지라도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각각의 개체 유형에 사용된 기호가 선명하게 구분 가능하도록 만들어야 함 </a:t>
            </a:r>
            <a:endParaRPr lang="en-US" altLang="ko-KR" dirty="0"/>
          </a:p>
          <a:p>
            <a:pPr marL="800100" lvl="1" indent="-342900">
              <a:buAutoNum type="arabicPeriod" startAt="15"/>
            </a:pPr>
            <a:endParaRPr lang="en-US" altLang="ko-KR" dirty="0"/>
          </a:p>
          <a:p>
            <a:pPr marL="800100" lvl="1" indent="-342900">
              <a:buAutoNum type="arabicPeriod" startAt="15"/>
            </a:pPr>
            <a:r>
              <a:rPr lang="ko-KR" altLang="en-US" dirty="0" smtClean="0"/>
              <a:t>겹치는 지점에 다른 기호로 표시하지 말라</a:t>
            </a:r>
            <a:endParaRPr lang="en-US" altLang="ko-KR" dirty="0"/>
          </a:p>
          <a:p>
            <a:pPr lvl="2"/>
            <a:r>
              <a:rPr lang="ko-KR" altLang="en-US" dirty="0" smtClean="0"/>
              <a:t>더 어둡거나 큰 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이중점이</a:t>
            </a:r>
            <a:r>
              <a:rPr lang="ko-KR" altLang="en-US" dirty="0" smtClean="0"/>
              <a:t> 삼각형이나 원들 사이의 차이가 보여주는 것보다 무언가가 좀 더 있다는 인상을 보다 잘 표현함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737" y="1871638"/>
            <a:ext cx="4640263" cy="31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582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556500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 startAt="17"/>
            </a:pPr>
            <a:r>
              <a:rPr lang="ko-KR" altLang="en-US" dirty="0" smtClean="0"/>
              <a:t>덜 안정된 지점이 현저해 보이도록 에러 막대를 두지 말라 </a:t>
            </a:r>
            <a:endParaRPr lang="en-US" altLang="ko-KR" dirty="0"/>
          </a:p>
          <a:p>
            <a:pPr lvl="2"/>
            <a:r>
              <a:rPr lang="ko-KR" altLang="en-US" dirty="0" smtClean="0"/>
              <a:t>변화의 범위를 알리기 위해 각 지점 주변에 작은 원이나 얇은 </a:t>
            </a:r>
            <a:r>
              <a:rPr lang="en-US" altLang="ko-KR" dirty="0" smtClean="0"/>
              <a:t>I </a:t>
            </a:r>
            <a:r>
              <a:rPr lang="ko-KR" altLang="en-US" dirty="0" smtClean="0"/>
              <a:t>에러 막대를 놓아야 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신뢰성이 떨어지는 에러가 큰 지점이 강조되는 것은 절대 안됨 </a:t>
            </a:r>
            <a:endParaRPr lang="en-US" altLang="ko-KR" dirty="0"/>
          </a:p>
          <a:p>
            <a:pPr marL="800100" lvl="1" indent="-342900">
              <a:buAutoNum type="arabicPeriod" startAt="17"/>
            </a:pPr>
            <a:endParaRPr lang="en-US" altLang="ko-KR" dirty="0"/>
          </a:p>
          <a:p>
            <a:pPr marL="800100" lvl="1" indent="-342900">
              <a:buAutoNum type="arabicPeriod" startAt="17"/>
            </a:pPr>
            <a:r>
              <a:rPr lang="ko-KR" altLang="en-US" dirty="0" err="1" smtClean="0"/>
              <a:t>최적선이</a:t>
            </a:r>
            <a:r>
              <a:rPr lang="ko-KR" altLang="en-US" dirty="0" smtClean="0"/>
              <a:t> 구별 가능하고 현저하도록 하라</a:t>
            </a:r>
            <a:endParaRPr lang="en-US" altLang="ko-KR" dirty="0"/>
          </a:p>
          <a:p>
            <a:pPr lvl="2"/>
            <a:r>
              <a:rPr lang="ko-KR" altLang="en-US" dirty="0" err="1" smtClean="0"/>
              <a:t>최적선은</a:t>
            </a:r>
            <a:r>
              <a:rPr lang="ko-KR" altLang="en-US" dirty="0" smtClean="0"/>
              <a:t> 종종 산포도에서 자료의 추이를 표시하기 위해 사용됨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패턴은 지점 기호와 혼동될 수 있기 때문에 점이나 사선을 갖는 패턴을 사용하는 것은 좋은 생각이 아님 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010" y="1562742"/>
            <a:ext cx="3387054" cy="24974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650"/>
          <a:stretch/>
        </p:blipFill>
        <p:spPr>
          <a:xfrm>
            <a:off x="7779162" y="4093220"/>
            <a:ext cx="3803238" cy="259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229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선형 그래프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556500" cy="4703005"/>
          </a:xfrm>
        </p:spPr>
        <p:txBody>
          <a:bodyPr/>
          <a:lstStyle/>
          <a:p>
            <a:r>
              <a:rPr lang="ko-KR" altLang="en-US" dirty="0" smtClean="0"/>
              <a:t>선 그래프 </a:t>
            </a:r>
            <a:endParaRPr lang="en-US" altLang="ko-KR" dirty="0" smtClean="0"/>
          </a:p>
          <a:p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부드러운 </a:t>
            </a:r>
            <a:r>
              <a:rPr lang="ko-KR" altLang="en-US" dirty="0"/>
              <a:t>꺾은 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누적 </a:t>
            </a:r>
            <a:r>
              <a:rPr lang="ko-KR" altLang="en-US" dirty="0"/>
              <a:t>꺾은 </a:t>
            </a:r>
            <a:r>
              <a:rPr lang="ko-KR" altLang="en-US" dirty="0" smtClean="0"/>
              <a:t>선형 등 </a:t>
            </a:r>
            <a:endParaRPr lang="en-US" altLang="ko-KR" dirty="0"/>
          </a:p>
          <a:p>
            <a:endParaRPr lang="en-US" altLang="ko-KR" dirty="0"/>
          </a:p>
          <a:p>
            <a:pPr marL="800100" lvl="1" indent="-342900">
              <a:buFont typeface="+mj-lt"/>
              <a:buAutoNum type="arabicPeriod" startAt="19"/>
            </a:pPr>
            <a:r>
              <a:rPr lang="ko-KR" altLang="en-US" dirty="0" smtClean="0"/>
              <a:t>선을 눈짐작으로 맞추지 말라 </a:t>
            </a:r>
            <a:endParaRPr lang="en-US" altLang="ko-KR" dirty="0"/>
          </a:p>
          <a:p>
            <a:pPr lvl="2"/>
            <a:r>
              <a:rPr lang="ko-KR" altLang="en-US" dirty="0" err="1" smtClean="0"/>
              <a:t>최적선을</a:t>
            </a:r>
            <a:r>
              <a:rPr lang="ko-KR" altLang="en-US" dirty="0" smtClean="0"/>
              <a:t> 눈짐작으로 평가하는 것은 좋은 방법이 아님 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최적선이</a:t>
            </a:r>
            <a:r>
              <a:rPr lang="ko-KR" altLang="en-US" dirty="0" smtClean="0"/>
              <a:t> 시각표현에서 사용되어야 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주석 안에 법칙을 제공해야 함 </a:t>
            </a:r>
            <a:endParaRPr lang="en-US" altLang="ko-KR" dirty="0"/>
          </a:p>
          <a:p>
            <a:pPr marL="800100" lvl="1" indent="-342900">
              <a:buAutoNum type="arabicPeriod" startAt="19"/>
            </a:pPr>
            <a:endParaRPr lang="en-US" altLang="ko-KR" dirty="0"/>
          </a:p>
          <a:p>
            <a:pPr marL="800100" lvl="1" indent="-342900">
              <a:buAutoNum type="arabicPeriod" startAt="19"/>
            </a:pPr>
            <a:r>
              <a:rPr lang="ko-KR" altLang="en-US" dirty="0" smtClean="0"/>
              <a:t>한 개 이상의 </a:t>
            </a:r>
            <a:r>
              <a:rPr lang="ko-KR" altLang="en-US" dirty="0" err="1" smtClean="0"/>
              <a:t>최적선이</a:t>
            </a:r>
            <a:r>
              <a:rPr lang="ko-KR" altLang="en-US" dirty="0" smtClean="0"/>
              <a:t> 존재할 경우 각각의 선에 라벨을 붙여라</a:t>
            </a:r>
            <a:endParaRPr lang="en-US" altLang="ko-KR" dirty="0"/>
          </a:p>
          <a:p>
            <a:pPr lvl="2"/>
            <a:r>
              <a:rPr lang="ko-KR" altLang="en-US" dirty="0" smtClean="0"/>
              <a:t>라벨과 그에 해당하는 선을 보다 가깝게 놓아 근접성을 이용한 적절한 그룹화를 해야 함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91092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55277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2467862"/>
            <a:ext cx="3952875" cy="30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24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838188" y="3699440"/>
            <a:ext cx="1197449" cy="2694859"/>
          </a:xfrm>
          <a:prstGeom prst="rect">
            <a:avLst/>
          </a:prstGeom>
        </p:spPr>
      </p:pic>
      <p:pic>
        <p:nvPicPr>
          <p:cNvPr id="3074" name="Picture 2" descr="polar area chart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28" y="3825460"/>
            <a:ext cx="1913548" cy="215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Radial chart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산술적인 </a:t>
            </a:r>
            <a:r>
              <a:rPr lang="ko-KR" altLang="en-US" dirty="0"/>
              <a:t>데이터를 가시화 하기 위해 사업이나 미디어 분야에서 </a:t>
            </a:r>
            <a:r>
              <a:rPr lang="ko-KR" altLang="en-US" dirty="0" smtClean="0"/>
              <a:t>통용됨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en-US" altLang="ko-KR" dirty="0" smtClean="0"/>
              <a:t>Large-scale </a:t>
            </a:r>
            <a:r>
              <a:rPr lang="ko-KR" altLang="en-US" dirty="0"/>
              <a:t>데이터의 표현에 강점을 갖고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</a:p>
          <a:p>
            <a:pPr marL="285750" indent="-285750"/>
            <a:r>
              <a:rPr lang="ko-KR" altLang="en-US" dirty="0" smtClean="0"/>
              <a:t>각 </a:t>
            </a:r>
            <a:r>
              <a:rPr lang="ko-KR" altLang="en-US" dirty="0"/>
              <a:t>자료의 크기를 나타내는 조각들의 크기가 비슷하다고 한다면</a:t>
            </a:r>
            <a:r>
              <a:rPr lang="en-US" altLang="ko-KR" dirty="0"/>
              <a:t>, </a:t>
            </a:r>
            <a:r>
              <a:rPr lang="ko-KR" altLang="en-US" dirty="0" smtClean="0"/>
              <a:t>어떤 </a:t>
            </a:r>
            <a:r>
              <a:rPr lang="ko-KR" altLang="en-US" dirty="0"/>
              <a:t>자료가 더 큰지 확인하는 것이 어려울 것이며</a:t>
            </a:r>
            <a:r>
              <a:rPr lang="en-US" altLang="ko-KR" dirty="0"/>
              <a:t>, </a:t>
            </a:r>
            <a:r>
              <a:rPr lang="ko-KR" altLang="en-US" dirty="0"/>
              <a:t>이러한 경우에는 </a:t>
            </a:r>
            <a:r>
              <a:rPr lang="en-US" altLang="ko-KR" dirty="0"/>
              <a:t>Bar Chart</a:t>
            </a:r>
            <a:r>
              <a:rPr lang="ko-KR" altLang="en-US" dirty="0"/>
              <a:t>가 보다 유용할 것이다</a:t>
            </a:r>
            <a:r>
              <a:rPr lang="en-US" altLang="ko-KR" dirty="0"/>
              <a:t>. </a:t>
            </a:r>
          </a:p>
          <a:p>
            <a:r>
              <a:rPr lang="ko-KR" altLang="en-US" dirty="0" smtClean="0"/>
              <a:t>중심과의 </a:t>
            </a:r>
            <a:r>
              <a:rPr lang="ko-KR" altLang="en-US" dirty="0"/>
              <a:t>거리에 따라 색 변화 또는 </a:t>
            </a:r>
            <a:r>
              <a:rPr lang="ko-KR" altLang="en-US" dirty="0" err="1"/>
              <a:t>그라데이션을</a:t>
            </a:r>
            <a:r>
              <a:rPr lang="ko-KR" altLang="en-US" dirty="0"/>
              <a:t> 줌으로써 카테고리들 간의 </a:t>
            </a:r>
            <a:r>
              <a:rPr lang="ko-KR" altLang="en-US" dirty="0" smtClean="0"/>
              <a:t>차이점을 표시할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 </a:t>
            </a:r>
            <a:r>
              <a:rPr lang="ko-KR" altLang="en-US" dirty="0"/>
              <a:t>가능한</a:t>
            </a:r>
            <a:r>
              <a:rPr lang="en-US" altLang="ko-KR" dirty="0"/>
              <a:t> </a:t>
            </a:r>
            <a:r>
              <a:rPr lang="ko-KR" altLang="en-US" dirty="0"/>
              <a:t>시각적 표시 수단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채도</a:t>
            </a:r>
            <a:r>
              <a:rPr lang="en-US" altLang="ko-KR" dirty="0"/>
              <a:t>, </a:t>
            </a:r>
            <a:r>
              <a:rPr lang="ko-KR" altLang="en-US" dirty="0"/>
              <a:t>명도</a:t>
            </a:r>
            <a:r>
              <a:rPr lang="en-US" altLang="ko-KR" dirty="0"/>
              <a:t>, </a:t>
            </a:r>
            <a:r>
              <a:rPr lang="ko-KR" altLang="en-US" dirty="0" smtClean="0"/>
              <a:t>재질</a:t>
            </a:r>
            <a:endParaRPr lang="en-US" altLang="ko-KR" dirty="0" smtClean="0"/>
          </a:p>
          <a:p>
            <a:r>
              <a:rPr lang="en-US" altLang="ko-KR" dirty="0" smtClean="0"/>
              <a:t>Radial chart</a:t>
            </a:r>
            <a:r>
              <a:rPr lang="ko-KR" altLang="en-US" dirty="0" smtClean="0"/>
              <a:t>의 종류</a:t>
            </a:r>
            <a:endParaRPr lang="en-US" altLang="ko-KR" dirty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699" y="6369210"/>
            <a:ext cx="11455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Tonidandel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S., King, E., &amp; Cortina, J. (Eds.). (2015).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Big data at work: The data science revolution and organizational psychology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Routledge.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Geoffrey M. Draper,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Yarden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Livnat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Member, IEEE, and Richard F.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Riesenfeld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. “A Survey of Radial Methods for Information Visualization”. IEEE TRANSACTIONS ON VISUALIZATION AND COMPUTER GRAPHICS, VOL. 15, NO. 5(2009)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759-776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072283" y="6075830"/>
            <a:ext cx="2230218" cy="29337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polar area chart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575" y="3734235"/>
            <a:ext cx="1306162" cy="2038510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>
          <a:xfrm>
            <a:off x="8807575" y="6075830"/>
            <a:ext cx="2000125" cy="29337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Star plot</a:t>
            </a: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401862" y="4731935"/>
            <a:ext cx="2070100" cy="29338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Standard Pie chart</a:t>
            </a: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1401862" y="6075830"/>
            <a:ext cx="2070100" cy="29338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Concentric pie chart</a:t>
            </a:r>
          </a:p>
        </p:txBody>
      </p:sp>
    </p:spTree>
    <p:extLst>
      <p:ext uri="{BB962C8B-B14F-4D97-AF65-F5344CB8AC3E}">
        <p14:creationId xmlns:p14="http://schemas.microsoft.com/office/powerpoint/2010/main" val="24855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Glyph chart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ko-KR" dirty="0" smtClean="0"/>
              <a:t>‘</a:t>
            </a:r>
            <a:r>
              <a:rPr lang="ko-KR" altLang="en-US" dirty="0" smtClean="0"/>
              <a:t>돌에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새겨진 상형문자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라는 </a:t>
            </a:r>
            <a:r>
              <a:rPr lang="ko-KR" altLang="en-US" dirty="0"/>
              <a:t>뜻</a:t>
            </a:r>
            <a:r>
              <a:rPr lang="ko-KR" altLang="en-US" dirty="0" smtClean="0"/>
              <a:t>을 갖는 </a:t>
            </a:r>
            <a:r>
              <a:rPr lang="en-US" altLang="ko-KR" dirty="0" smtClean="0"/>
              <a:t>‘Glyph’</a:t>
            </a:r>
            <a:r>
              <a:rPr lang="ko-KR" altLang="en-US" dirty="0" smtClean="0"/>
              <a:t>에서 기원하며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통상 그림 형태로 시각화하여 사용자가 직관적인 인지를 도모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다수의 </a:t>
            </a:r>
            <a:r>
              <a:rPr lang="ko-KR" altLang="en-US" dirty="0" err="1" smtClean="0"/>
              <a:t>명목변수나</a:t>
            </a:r>
            <a:r>
              <a:rPr lang="ko-KR" altLang="en-US" dirty="0" smtClean="0"/>
              <a:t> 다수의 </a:t>
            </a:r>
            <a:r>
              <a:rPr lang="ko-KR" altLang="en-US" dirty="0" err="1" smtClean="0"/>
              <a:t>정량변수를</a:t>
            </a:r>
            <a:r>
              <a:rPr lang="ko-KR" altLang="en-US" dirty="0" smtClean="0"/>
              <a:t> 모양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색조 등의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시각적 수단을 이용하여 표시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1" y="4228731"/>
            <a:ext cx="5067300" cy="24387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12" y="1810234"/>
            <a:ext cx="3587188" cy="23172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61600" y="3787506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현대의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Glyph&gt;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810233"/>
            <a:ext cx="3936090" cy="24184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1090" y="3792403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고대의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Glyph&gt;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8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Sankey diagram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시스템 내의 흐름을 가리키는 시각화는 것으로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요소들이 </a:t>
            </a:r>
            <a:r>
              <a:rPr lang="ko-KR" altLang="en-US" dirty="0"/>
              <a:t>어디로 전달되었고</a:t>
            </a:r>
            <a:r>
              <a:rPr lang="en-US" altLang="ko-KR" dirty="0"/>
              <a:t>, key event </a:t>
            </a:r>
            <a:r>
              <a:rPr lang="ko-KR" altLang="en-US" dirty="0"/>
              <a:t>후 어디로 나뉘어 </a:t>
            </a:r>
            <a:r>
              <a:rPr lang="ko-KR" altLang="en-US" dirty="0" smtClean="0"/>
              <a:t>졌는지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보여줌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/>
              <a:t>Sankey diagram</a:t>
            </a:r>
            <a:r>
              <a:rPr lang="ko-KR" altLang="en-US" dirty="0"/>
              <a:t>은 </a:t>
            </a:r>
            <a:r>
              <a:rPr lang="en-US" altLang="ko-KR" dirty="0"/>
              <a:t>“to” and “from” research question</a:t>
            </a:r>
            <a:r>
              <a:rPr lang="ko-KR" altLang="en-US" dirty="0"/>
              <a:t>에 </a:t>
            </a:r>
            <a:r>
              <a:rPr lang="ko-KR" altLang="en-US" dirty="0" smtClean="0"/>
              <a:t>적합함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 가능한</a:t>
            </a:r>
            <a:r>
              <a:rPr lang="en-US" altLang="ko-KR" dirty="0"/>
              <a:t> </a:t>
            </a:r>
            <a:r>
              <a:rPr lang="ko-KR" altLang="en-US" dirty="0"/>
              <a:t>시각적 표시 수단</a:t>
            </a:r>
            <a:r>
              <a:rPr lang="en-US" altLang="ko-KR" dirty="0"/>
              <a:t>: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너비</a:t>
            </a:r>
            <a:r>
              <a:rPr lang="en-US" altLang="ko-KR" dirty="0"/>
              <a:t>, </a:t>
            </a:r>
            <a:r>
              <a:rPr lang="ko-KR" altLang="en-US" dirty="0" smtClean="0"/>
              <a:t>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화살표의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정량적인 수준을 가리킴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지도 위에 흐름을 표시함으로써 위치가 의미를 가질 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30766"/>
            <a:ext cx="6841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Tonidandel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S., King, E., &amp; Cortina, J. (Eds.). (2015).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Big data at work: The data science revolution and organizational psychology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Routledge.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884915"/>
            <a:ext cx="4980276" cy="3292048"/>
          </a:xfrm>
          <a:prstGeom prst="rect">
            <a:avLst/>
          </a:prstGeom>
        </p:spPr>
      </p:pic>
      <p:pic>
        <p:nvPicPr>
          <p:cNvPr id="8194" name="Picture 2" descr="https://upload.wikimedia.org/wikipedia/commons/thumb/2/29/Minard.png/400px-Min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59" y="3784600"/>
            <a:ext cx="5010182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64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Area size chart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11633200" cy="470300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Area </a:t>
            </a:r>
            <a:r>
              <a:rPr lang="en-US" altLang="ko-KR" dirty="0"/>
              <a:t>size chart</a:t>
            </a:r>
            <a:r>
              <a:rPr lang="ko-KR" altLang="en-US" dirty="0"/>
              <a:t>는 전체에 대한 각 카테고리들의 비율 판단보다는 카테고리들 간 상대적 판단에 </a:t>
            </a:r>
            <a:r>
              <a:rPr lang="ko-KR" altLang="en-US" dirty="0" smtClean="0"/>
              <a:t>적합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 smtClean="0"/>
              <a:t>명목변수와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/>
              <a:t>개의 정량</a:t>
            </a:r>
            <a:r>
              <a:rPr lang="en-US" altLang="ko-KR" dirty="0"/>
              <a:t>-</a:t>
            </a:r>
            <a:r>
              <a:rPr lang="ko-KR" altLang="en-US" dirty="0" err="1" smtClean="0"/>
              <a:t>비율변수를</a:t>
            </a:r>
            <a:r>
              <a:rPr lang="ko-KR" altLang="en-US" dirty="0" smtClean="0"/>
              <a:t> 면적과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색조를 이용하여 표시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Area Size chart</a:t>
            </a:r>
            <a:r>
              <a:rPr lang="ko-KR" altLang="en-US" dirty="0" smtClean="0"/>
              <a:t>의 활용사례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00043"/>
            <a:ext cx="43396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Ltd.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430458"/>
            <a:ext cx="5227788" cy="2309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" y="5740399"/>
            <a:ext cx="495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영국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스코틀랜드 축구선수의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이적비용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비교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3378199"/>
            <a:ext cx="4162425" cy="2362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9756" y="5794147"/>
            <a:ext cx="495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다양한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Rug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간 크기 비교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7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Small multiples (trellis chart)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동일한 단위의 축을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사용하는 그래프나 차트를 쉽게 비교할 수 있도록 행렬로 구성한 그래프를 의미함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광범위한 </a:t>
            </a:r>
            <a:r>
              <a:rPr lang="ko-KR" altLang="en-US" dirty="0"/>
              <a:t>값을 가지는 카테고리들의 비교에 적합함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작고 </a:t>
            </a:r>
            <a:r>
              <a:rPr lang="ko-KR" altLang="en-US" dirty="0"/>
              <a:t>유사한 </a:t>
            </a:r>
            <a:r>
              <a:rPr lang="en-US" altLang="ko-KR" dirty="0"/>
              <a:t>chart</a:t>
            </a:r>
            <a:r>
              <a:rPr lang="ko-KR" altLang="en-US" dirty="0"/>
              <a:t>들을 빠르게 스캔할 수 있게 함으로써 </a:t>
            </a:r>
            <a:r>
              <a:rPr lang="ko-KR" altLang="en-US" dirty="0" smtClean="0"/>
              <a:t>쉽고 </a:t>
            </a:r>
            <a:r>
              <a:rPr lang="ko-KR" altLang="en-US" dirty="0"/>
              <a:t>즉각적으로 변화 추이를 볼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사용 가능한</a:t>
            </a:r>
            <a:r>
              <a:rPr lang="en-US" altLang="ko-KR" dirty="0"/>
              <a:t> </a:t>
            </a:r>
            <a:r>
              <a:rPr lang="ko-KR" altLang="en-US" dirty="0"/>
              <a:t>시각적 표시 수단</a:t>
            </a:r>
            <a:r>
              <a:rPr lang="en-US" altLang="ko-KR" dirty="0"/>
              <a:t>: </a:t>
            </a:r>
            <a:r>
              <a:rPr lang="ko-KR" altLang="en-US" dirty="0"/>
              <a:t>모든 시각적 표시 수단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4140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Ltd.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https://en.wikipedia.org/wiki/Small_multiple  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61" y="3044824"/>
            <a:ext cx="3909043" cy="2998877"/>
          </a:xfrm>
          <a:prstGeom prst="rect">
            <a:avLst/>
          </a:prstGeom>
        </p:spPr>
      </p:pic>
      <p:pic>
        <p:nvPicPr>
          <p:cNvPr id="9218" name="Picture 2" descr="Horse In 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3044824"/>
            <a:ext cx="53911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87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ord cloud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780972"/>
            <a:ext cx="4305300" cy="40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Word cloud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key </a:t>
            </a:r>
            <a:r>
              <a:rPr lang="en-US" altLang="ko-KR" dirty="0"/>
              <a:t>terms</a:t>
            </a:r>
            <a:r>
              <a:rPr lang="ko-KR" altLang="en-US" dirty="0"/>
              <a:t>를 한 눈에 알아볼 수 있게 하는데 </a:t>
            </a:r>
            <a:r>
              <a:rPr lang="ko-KR" altLang="en-US" dirty="0" smtClean="0"/>
              <a:t>유용함</a:t>
            </a:r>
            <a:endParaRPr lang="en-US" altLang="ko-KR" dirty="0"/>
          </a:p>
          <a:p>
            <a:r>
              <a:rPr lang="ko-KR" altLang="en-US" dirty="0"/>
              <a:t>사용 가능한</a:t>
            </a:r>
            <a:r>
              <a:rPr lang="en-US" altLang="ko-KR" dirty="0"/>
              <a:t> </a:t>
            </a:r>
            <a:r>
              <a:rPr lang="ko-KR" altLang="en-US" dirty="0"/>
              <a:t>시각적 표시 수단</a:t>
            </a:r>
            <a:r>
              <a:rPr lang="en-US" altLang="ko-KR" dirty="0"/>
              <a:t>: </a:t>
            </a:r>
            <a:r>
              <a:rPr lang="ko-KR" altLang="en-US" dirty="0"/>
              <a:t>면적</a:t>
            </a:r>
            <a:r>
              <a:rPr lang="en-US" altLang="ko-KR" dirty="0"/>
              <a:t>, </a:t>
            </a:r>
            <a:r>
              <a:rPr lang="ko-KR" altLang="en-US" dirty="0" smtClean="0"/>
              <a:t>색</a:t>
            </a:r>
            <a:endParaRPr lang="en-US" altLang="ko-KR" dirty="0"/>
          </a:p>
          <a:p>
            <a:pPr lvl="1"/>
            <a:r>
              <a:rPr lang="en-US" altLang="ko-KR" dirty="0" smtClean="0"/>
              <a:t>Word </a:t>
            </a:r>
            <a:r>
              <a:rPr lang="en-US" altLang="ko-KR" dirty="0"/>
              <a:t>cloud</a:t>
            </a:r>
            <a:r>
              <a:rPr lang="ko-KR" altLang="en-US" dirty="0"/>
              <a:t>의 전체 모양을 </a:t>
            </a:r>
            <a:r>
              <a:rPr lang="en-US" altLang="ko-KR" dirty="0"/>
              <a:t>text</a:t>
            </a:r>
            <a:r>
              <a:rPr lang="ko-KR" altLang="en-US" dirty="0"/>
              <a:t>의 특징이나 맥락에 부합하도록 디자인하여 이를 강조할 수 </a:t>
            </a:r>
            <a:r>
              <a:rPr lang="ko-KR" altLang="en-US" dirty="0" smtClean="0"/>
              <a:t>있음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Visualization </a:t>
            </a:r>
            <a:r>
              <a:rPr lang="ko-KR" altLang="en-US" dirty="0"/>
              <a:t>전에 데이터 </a:t>
            </a:r>
            <a:r>
              <a:rPr lang="ko-KR" altLang="en-US" dirty="0" err="1"/>
              <a:t>전처리가</a:t>
            </a:r>
            <a:r>
              <a:rPr lang="ko-KR" altLang="en-US" dirty="0"/>
              <a:t> 중요함</a:t>
            </a:r>
            <a:r>
              <a:rPr lang="en-US" altLang="ko-KR" dirty="0"/>
              <a:t>(</a:t>
            </a:r>
            <a:r>
              <a:rPr lang="ko-KR" altLang="en-US" dirty="0"/>
              <a:t>오타</a:t>
            </a:r>
            <a:r>
              <a:rPr lang="en-US" altLang="ko-KR" dirty="0"/>
              <a:t>, hyphenations, </a:t>
            </a:r>
            <a:r>
              <a:rPr lang="ko-KR" altLang="en-US" dirty="0" smtClean="0"/>
              <a:t>가치 없는 </a:t>
            </a:r>
            <a:r>
              <a:rPr lang="ko-KR" altLang="en-US" dirty="0"/>
              <a:t>단어의 과다 </a:t>
            </a:r>
            <a:r>
              <a:rPr lang="ko-KR" altLang="en-US" dirty="0" smtClean="0"/>
              <a:t>출현</a:t>
            </a:r>
            <a:r>
              <a:rPr lang="en-US" altLang="ko-KR" dirty="0" smtClean="0"/>
              <a:t>).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600043"/>
            <a:ext cx="43396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Ltd.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8" y="3464881"/>
            <a:ext cx="5733445" cy="27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defTabSz="94599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2400" b="1" dirty="0">
                <a:solidFill>
                  <a:prstClr val="black"/>
                </a:solidFill>
                <a:latin typeface="+mn-ea"/>
              </a:rPr>
              <a:t>차트 종류 선택을 위한 </a:t>
            </a:r>
            <a:r>
              <a:rPr lang="ko-KR" altLang="en-US" sz="2400" b="1" dirty="0" smtClean="0">
                <a:solidFill>
                  <a:prstClr val="black"/>
                </a:solidFill>
                <a:latin typeface="+mn-ea"/>
              </a:rPr>
              <a:t>가이드라인</a:t>
            </a:r>
            <a:endParaRPr lang="en-US" altLang="ko-KR" sz="2400" b="1" dirty="0" smtClean="0">
              <a:solidFill>
                <a:prstClr val="black"/>
              </a:solidFill>
              <a:latin typeface="+mn-ea"/>
            </a:endParaRPr>
          </a:p>
          <a:p>
            <a:pPr marL="342900" indent="-342900" defTabSz="94599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ko-KR" altLang="en-US" sz="2400" b="1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 smtClean="0">
                <a:solidFill>
                  <a:prstClr val="black"/>
                </a:solidFill>
                <a:latin typeface="+mn-ea"/>
              </a:rPr>
              <a:t>전반적인 </a:t>
            </a:r>
            <a:r>
              <a:rPr lang="en-US" altLang="ko-KR" sz="2400" b="1" dirty="0">
                <a:solidFill>
                  <a:prstClr val="black"/>
                </a:solidFill>
                <a:latin typeface="+mn-ea"/>
              </a:rPr>
              <a:t>UI </a:t>
            </a:r>
            <a:r>
              <a:rPr lang="ko-KR" altLang="en-US" sz="2400" b="1" dirty="0" smtClean="0">
                <a:solidFill>
                  <a:prstClr val="black"/>
                </a:solidFill>
                <a:latin typeface="+mn-ea"/>
              </a:rPr>
              <a:t>가이드라인</a:t>
            </a:r>
            <a:endParaRPr lang="en-US" altLang="ko-KR" sz="2400" b="1" dirty="0" smtClean="0">
              <a:solidFill>
                <a:prstClr val="black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 smtClean="0">
              <a:solidFill>
                <a:prstClr val="black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>
                <a:solidFill>
                  <a:prstClr val="black"/>
                </a:solidFill>
                <a:latin typeface="+mn-ea"/>
              </a:rPr>
              <a:t>차트 시각화 가이드라인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8051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Pie chart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535544" cy="4703005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작성 시 가이드 라인</a:t>
            </a:r>
            <a:r>
              <a:rPr lang="en-US" altLang="ko-KR" b="1" dirty="0"/>
              <a:t>/</a:t>
            </a:r>
            <a:r>
              <a:rPr lang="ko-KR" altLang="en-US" b="1" dirty="0"/>
              <a:t>유의 사항</a:t>
            </a:r>
            <a:r>
              <a:rPr lang="en-US" altLang="ko-KR" b="1" dirty="0"/>
              <a:t>/</a:t>
            </a:r>
            <a:r>
              <a:rPr lang="ko-KR" altLang="en-US" b="1" dirty="0"/>
              <a:t>참고 사항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중심의 위치를 결정하고 완벽한 원을 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분할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첫 분할 선을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시 방향으로 하여 시계 방향으로 크기가 큰 순서대로 조각 냄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r>
              <a:rPr lang="ko-KR" altLang="en-US" dirty="0" smtClean="0"/>
              <a:t>실제 </a:t>
            </a:r>
            <a:r>
              <a:rPr lang="ko-KR" altLang="en-US" dirty="0"/>
              <a:t>비율을 나타내기 위해 각 조각의 정확한 값을 </a:t>
            </a:r>
            <a:r>
              <a:rPr lang="ko-KR" altLang="en-US" dirty="0" err="1" smtClean="0"/>
              <a:t>라벨링함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 err="1"/>
              <a:t>텍스쳐를</a:t>
            </a:r>
            <a:r>
              <a:rPr lang="ko-KR" altLang="en-US" dirty="0"/>
              <a:t> 사용하여 조각의 분포를 강조할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각 조각의 이름은 가로 방향으로 작성해야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각 조각의 이름을 적을 공간이 부족할 경우</a:t>
            </a:r>
            <a:r>
              <a:rPr lang="en-US" altLang="ko-KR" dirty="0"/>
              <a:t>, </a:t>
            </a:r>
            <a:r>
              <a:rPr lang="ko-KR" altLang="en-US" dirty="0"/>
              <a:t>그림자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 err="1"/>
              <a:t>텍스쳐의</a:t>
            </a:r>
            <a:r>
              <a:rPr lang="ko-KR" altLang="en-US" dirty="0"/>
              <a:t> 의미를 알 수 있는 단서를 제공해야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err="1"/>
              <a:t>가능한한</a:t>
            </a:r>
            <a:r>
              <a:rPr lang="ko-KR" altLang="en-US" dirty="0"/>
              <a:t> 각 조각의 비율을 제공해야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600043"/>
            <a:ext cx="2382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Koneru</a:t>
            </a:r>
            <a:r>
              <a:rPr kumimoji="0" lang="fr-FR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(2008). Professional communication.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362" name="Picture 2" descr="piechar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1999472"/>
            <a:ext cx="5026025" cy="365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8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부분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전체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92284"/>
            <a:ext cx="11061700" cy="4084679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/>
              <a:t>P</a:t>
            </a:r>
            <a:r>
              <a:rPr lang="en-US" altLang="ko-KR" dirty="0" smtClean="0"/>
              <a:t>ie </a:t>
            </a:r>
            <a:r>
              <a:rPr lang="en-US" altLang="ko-KR" dirty="0"/>
              <a:t>chart</a:t>
            </a:r>
            <a:endParaRPr lang="ko-KR" altLang="ko-KR" dirty="0"/>
          </a:p>
          <a:p>
            <a:r>
              <a:rPr lang="en-US" altLang="ko-KR" dirty="0"/>
              <a:t>S</a:t>
            </a:r>
            <a:r>
              <a:rPr lang="en-US" altLang="ko-KR" dirty="0" smtClean="0"/>
              <a:t>tacked </a:t>
            </a:r>
            <a:r>
              <a:rPr lang="en-US" altLang="ko-KR" dirty="0"/>
              <a:t>bar chart</a:t>
            </a:r>
            <a:endParaRPr lang="ko-KR" altLang="ko-KR" dirty="0"/>
          </a:p>
          <a:p>
            <a:r>
              <a:rPr lang="en-US" altLang="ko-KR" dirty="0" smtClean="0"/>
              <a:t>Tree </a:t>
            </a:r>
            <a:r>
              <a:rPr lang="en-US" altLang="ko-KR" dirty="0"/>
              <a:t>map</a:t>
            </a:r>
            <a:endParaRPr lang="ko-KR" altLang="ko-KR" dirty="0"/>
          </a:p>
          <a:p>
            <a:r>
              <a:rPr lang="en-US" altLang="ko-KR" dirty="0"/>
              <a:t>C</a:t>
            </a:r>
            <a:r>
              <a:rPr lang="en-US" altLang="ko-KR" dirty="0" smtClean="0"/>
              <a:t>ircle </a:t>
            </a:r>
            <a:r>
              <a:rPr lang="en-US" altLang="ko-KR" dirty="0"/>
              <a:t>packing diagram</a:t>
            </a:r>
            <a:endParaRPr lang="ko-KR" altLang="ko-KR" dirty="0"/>
          </a:p>
          <a:p>
            <a:r>
              <a:rPr lang="en-US" altLang="ko-KR" dirty="0" smtClean="0"/>
              <a:t>Bubble </a:t>
            </a:r>
            <a:r>
              <a:rPr lang="en-US" altLang="ko-KR" dirty="0"/>
              <a:t>hierarchy</a:t>
            </a:r>
            <a:endParaRPr lang="ko-KR" altLang="ko-KR" dirty="0"/>
          </a:p>
          <a:p>
            <a:r>
              <a:rPr lang="en-US" altLang="ko-KR" dirty="0"/>
              <a:t>Tree hierarchy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473958"/>
            <a:ext cx="2159000" cy="61993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관계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97200" y="1473958"/>
            <a:ext cx="4622800" cy="6183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범주형 변수의 위계적 구조를 파악하고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정량적으로 연결하여 구성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5" b="16111"/>
          <a:stretch/>
        </p:blipFill>
        <p:spPr>
          <a:xfrm>
            <a:off x="4945570" y="2969779"/>
            <a:ext cx="2511965" cy="2222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" b="14976"/>
          <a:stretch/>
        </p:blipFill>
        <p:spPr>
          <a:xfrm>
            <a:off x="7140035" y="2811791"/>
            <a:ext cx="2705100" cy="23804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2944379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4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부분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전체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143000"/>
            <a:ext cx="11633200" cy="5033963"/>
          </a:xfrm>
        </p:spPr>
        <p:txBody>
          <a:bodyPr/>
          <a:lstStyle/>
          <a:p>
            <a:r>
              <a:rPr lang="ko-KR" altLang="en-US" smtClean="0"/>
              <a:t>데이터 유형과 활용 목적에 따라 아래의 그래프 중 적합한 것을 골라서 사용해야 함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06545"/>
              </p:ext>
            </p:extLst>
          </p:nvPr>
        </p:nvGraphicFramePr>
        <p:xfrm>
          <a:off x="1670049" y="1621134"/>
          <a:ext cx="8826501" cy="483546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942167">
                  <a:extLst>
                    <a:ext uri="{9D8B030D-6E8A-4147-A177-3AD203B41FA5}">
                      <a16:colId xmlns:a16="http://schemas.microsoft.com/office/drawing/2014/main" xmlns="" val="1771022989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1376868056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2581537268"/>
                    </a:ext>
                  </a:extLst>
                </a:gridCol>
              </a:tblGrid>
              <a:tr h="38159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variable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Visual variable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1215837"/>
                  </a:ext>
                </a:extLst>
              </a:tr>
              <a:tr h="659125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Pie chart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호도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라디안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0040938"/>
                  </a:ext>
                </a:extLst>
              </a:tr>
              <a:tr h="381599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Stacked bar chart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채도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명암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0318237"/>
                  </a:ext>
                </a:extLst>
              </a:tr>
              <a:tr h="659125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Square pie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5655137"/>
                  </a:ext>
                </a:extLst>
              </a:tr>
              <a:tr h="659125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Tree map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채도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명암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3638929"/>
                  </a:ext>
                </a:extLst>
              </a:tr>
              <a:tr h="659125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Circle packing diagram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3121905"/>
                  </a:ext>
                </a:extLst>
              </a:tr>
              <a:tr h="659125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Bubble hierarchy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3565442"/>
                  </a:ext>
                </a:extLst>
              </a:tr>
              <a:tr h="381599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Tree hierarchy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호도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라디안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)/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1908267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4764" y="6600043"/>
            <a:ext cx="42130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Andy. Data Visualization: a successful design process.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Ltd, 2012.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27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Pie chart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Pie chart</a:t>
            </a:r>
            <a:r>
              <a:rPr lang="ko-KR" altLang="en-US" dirty="0" smtClean="0"/>
              <a:t>는 부분과 전체를 비교 </a:t>
            </a:r>
            <a:r>
              <a:rPr lang="en-US" altLang="ko-KR" dirty="0" smtClean="0"/>
              <a:t>(part-to-whole comparisons)</a:t>
            </a:r>
            <a:r>
              <a:rPr lang="ko-KR" altLang="en-US" dirty="0" smtClean="0"/>
              <a:t>하는데 가장 많이 쓰이는 방법</a:t>
            </a:r>
            <a:endParaRPr lang="en-US" altLang="ko-KR" dirty="0" smtClean="0"/>
          </a:p>
          <a:p>
            <a:r>
              <a:rPr lang="ko-KR" altLang="en-US" dirty="0" smtClean="0"/>
              <a:t>가이드라인 </a:t>
            </a:r>
            <a:r>
              <a:rPr lang="en-US" altLang="ko-KR" dirty="0" smtClean="0"/>
              <a:t>(Data Visualization 101)</a:t>
            </a:r>
          </a:p>
          <a:p>
            <a:pPr lvl="1"/>
            <a:r>
              <a:rPr lang="ko-KR" altLang="en-US" dirty="0" smtClean="0"/>
              <a:t>너무 많은 범주를 하나의 차트에 시각화 하지 말 것 </a:t>
            </a:r>
            <a:r>
              <a:rPr lang="en-US" altLang="ko-KR" dirty="0" smtClean="0"/>
              <a:t>(No more than five categories) – </a:t>
            </a:r>
            <a:r>
              <a:rPr lang="ko-KR" altLang="en-US" dirty="0" smtClean="0"/>
              <a:t>작은 그룹은 </a:t>
            </a:r>
            <a:r>
              <a:rPr lang="en-US" altLang="ko-KR" dirty="0" smtClean="0"/>
              <a:t>others</a:t>
            </a:r>
            <a:r>
              <a:rPr lang="ko-KR" altLang="en-US" dirty="0" smtClean="0"/>
              <a:t>로 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다수의 파이 차트를 서로 비교하기 위해서 사용하지 말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 조각의 크기를 서로 비교하는 것은 어려움</a:t>
            </a:r>
            <a:r>
              <a:rPr lang="en-US" altLang="ko-KR" dirty="0" smtClean="0"/>
              <a:t>) – </a:t>
            </a:r>
            <a:br>
              <a:rPr lang="en-US" altLang="ko-KR" dirty="0" smtClean="0"/>
            </a:br>
            <a:r>
              <a:rPr lang="ko-KR" altLang="en-US" dirty="0" smtClean="0"/>
              <a:t>대신 </a:t>
            </a:r>
            <a:r>
              <a:rPr lang="en-US" altLang="ko-KR" dirty="0" smtClean="0"/>
              <a:t>stacked bar chart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데이터의 합이 </a:t>
            </a:r>
            <a:r>
              <a:rPr lang="en-US" altLang="ko-KR" dirty="0" smtClean="0"/>
              <a:t>100%</a:t>
            </a:r>
            <a:r>
              <a:rPr lang="ko-KR" altLang="en-US" dirty="0" smtClean="0"/>
              <a:t>가 되도록 확인할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조각의 배열 순서를 통일 할 것 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큰 것부터 </a:t>
            </a:r>
            <a:r>
              <a:rPr lang="ko-KR" altLang="en-US" dirty="0" err="1" smtClean="0"/>
              <a:t>반시계</a:t>
            </a:r>
            <a:r>
              <a:rPr lang="ko-KR" altLang="en-US" dirty="0" smtClean="0"/>
              <a:t> 방향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그 반대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단점</a:t>
            </a:r>
            <a:r>
              <a:rPr lang="en-US" altLang="ko-KR" dirty="0" smtClean="0"/>
              <a:t> (Few, 2007)</a:t>
            </a:r>
          </a:p>
          <a:p>
            <a:pPr lvl="1"/>
            <a:r>
              <a:rPr lang="ko-KR" altLang="en-US" dirty="0" smtClean="0"/>
              <a:t>파이 차트 조각의 배치에 따라서 정량적 스케일의 비교가 어려움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퍼센트 레이블 등을 달게 되면 실제로 차트의 조각을 보고 비교하는 게 아니라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 레이블과 숫자를 통해서 비교함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따라서 각 범주간의 정량적 크기 비교에 적합하지 않음</a:t>
            </a:r>
            <a:r>
              <a:rPr lang="en-US" altLang="ko-KR" dirty="0" smtClean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Part-Whole Relationship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6230" y="6490126"/>
            <a:ext cx="833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 101: How to Design Charts and Graphs,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/>
              </a:rPr>
              <a:t>https://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/>
              </a:rPr>
              <a:t>cdn2.hubspot.net/hub/53/file-863940581-pdf/Data_Visualization_101_How_to_Design_Charts_and_Graphs.pdf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Few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Stephen. "Save the pies for dessert." 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Visual Business Intelligence Newsletter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(2007): 1-14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451" y="2930308"/>
            <a:ext cx="2323565" cy="1442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394" y="4932435"/>
            <a:ext cx="2720567" cy="17269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706" y="3278534"/>
            <a:ext cx="1379375" cy="9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44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Stacked bar chart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밝기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채도</a:t>
            </a:r>
            <a:endParaRPr lang="en-US" altLang="ko-KR" dirty="0"/>
          </a:p>
          <a:p>
            <a:pPr marL="285750" indent="-285750"/>
            <a:r>
              <a:rPr lang="ko-KR" altLang="en-US" dirty="0" smtClean="0"/>
              <a:t>한 </a:t>
            </a:r>
            <a:r>
              <a:rPr lang="ko-KR" altLang="en-US" dirty="0"/>
              <a:t>구간이 몇 개의 세부 항목으로 나뉘면서 전체의 합이 의미가 있을 때 사용하며</a:t>
            </a:r>
            <a:r>
              <a:rPr lang="en-US" altLang="ko-KR" dirty="0"/>
              <a:t>, </a:t>
            </a:r>
            <a:r>
              <a:rPr lang="ko-KR" altLang="en-US" dirty="0"/>
              <a:t>한 구간의 각 세부항목을 질감과 색상으로 구분</a:t>
            </a:r>
            <a:r>
              <a:rPr lang="en-US" altLang="ko-KR" dirty="0"/>
              <a:t>, </a:t>
            </a:r>
            <a:r>
              <a:rPr lang="ko-KR" altLang="en-US" dirty="0"/>
              <a:t>표시한다</a:t>
            </a:r>
            <a:r>
              <a:rPr lang="en-US" altLang="ko-KR" dirty="0"/>
              <a:t>.</a:t>
            </a:r>
          </a:p>
          <a:p>
            <a:pPr marL="285750" indent="-285750"/>
            <a:r>
              <a:rPr lang="ko-KR" altLang="en-US" dirty="0"/>
              <a:t>누적 막대 그래프는 하나의 막대에서 누적된 부분이 분명히 구분되도록 패턴 등을 달리하여 표시해야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(Data visualization method, 2012)</a:t>
            </a:r>
          </a:p>
          <a:p>
            <a:pPr marL="285750" indent="-285750"/>
            <a:r>
              <a:rPr lang="ko-KR" altLang="en-US" dirty="0" err="1" smtClean="0"/>
              <a:t>리커트</a:t>
            </a:r>
            <a:r>
              <a:rPr lang="ko-KR" altLang="en-US" dirty="0" smtClean="0"/>
              <a:t> </a:t>
            </a:r>
            <a:r>
              <a:rPr lang="ko-KR" altLang="en-US" dirty="0"/>
              <a:t>척도에서 이분법적인 데이터를 표현하는데 효과적임</a:t>
            </a:r>
          </a:p>
          <a:p>
            <a:pPr marL="742950" lvl="1" indent="-285750"/>
            <a:r>
              <a:rPr lang="ko-KR" altLang="en-US" dirty="0"/>
              <a:t>예</a:t>
            </a:r>
            <a:r>
              <a:rPr lang="en-US" altLang="ko-KR" dirty="0"/>
              <a:t>) ‘</a:t>
            </a:r>
            <a:r>
              <a:rPr lang="ko-KR" altLang="en-US" dirty="0"/>
              <a:t>동의하지 않음’을 빨간색으로 ‘동의함’을 파란색으로 표현하여 보여주면 어떤 </a:t>
            </a:r>
            <a:r>
              <a:rPr lang="ko-KR" altLang="en-US" dirty="0" smtClean="0"/>
              <a:t>카테고리에 </a:t>
            </a:r>
            <a:r>
              <a:rPr lang="ko-KR" altLang="en-US" dirty="0"/>
              <a:t>대해 대조적인 응답을 효과적으로 표현할 수 있음</a:t>
            </a:r>
          </a:p>
          <a:p>
            <a:pPr marL="285750" indent="-285750"/>
            <a:r>
              <a:rPr lang="en-US" altLang="ko-KR" dirty="0" smtClean="0"/>
              <a:t>Data </a:t>
            </a:r>
            <a:r>
              <a:rPr lang="ko-KR" altLang="en-US" dirty="0"/>
              <a:t>카테고리는 동일한 순서로 배치하고</a:t>
            </a:r>
            <a:r>
              <a:rPr lang="en-US" altLang="ko-KR" dirty="0"/>
              <a:t>, </a:t>
            </a:r>
            <a:r>
              <a:rPr lang="ko-KR" altLang="en-US" dirty="0"/>
              <a:t>이 때 가장 작은 부분을 차지하는 카테고리를 아래쪽에 가장 많은 부분을 차지하는 것은 위쪽에 </a:t>
            </a:r>
            <a:r>
              <a:rPr lang="ko-KR" altLang="en-US" dirty="0" smtClean="0"/>
              <a:t>배치시킴 </a:t>
            </a:r>
            <a:r>
              <a:rPr lang="en-US" altLang="ko-KR" dirty="0" smtClean="0"/>
              <a:t>(</a:t>
            </a:r>
            <a:r>
              <a:rPr lang="en-US" altLang="ko-KR" dirty="0"/>
              <a:t>Smith, S. L., &amp; Mosier, J. N., 1986).</a:t>
            </a:r>
          </a:p>
          <a:p>
            <a:pPr marL="285750" indent="-285750"/>
            <a:r>
              <a:rPr lang="ko-KR" altLang="en-US" dirty="0" smtClean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일반적인 기준선이 없기 때문에 바의 길이를 정확히 읽을 수 없음</a:t>
            </a:r>
          </a:p>
          <a:p>
            <a:pPr marL="285750" indent="-285750"/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Part-Whole Relationship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600043"/>
            <a:ext cx="56493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Smith, S. L., &amp; Mosier, J. N. (1986).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Guidelines for designing user interface software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Bedford, MA: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Mitre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Corporation.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38" y="4949754"/>
            <a:ext cx="3534962" cy="1534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89" y="4800386"/>
            <a:ext cx="2498411" cy="18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08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reemap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t="18783" r="12018" b="12109"/>
          <a:stretch/>
        </p:blipFill>
        <p:spPr bwMode="auto">
          <a:xfrm>
            <a:off x="7519430" y="2336800"/>
            <a:ext cx="467257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Tree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118586"/>
            <a:ext cx="7252730" cy="505837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공간을 반복적으로 분할하는 방법으로 가장 기본적인 형태는 직사각형의 평면을 분할한 형태임 </a:t>
            </a:r>
            <a:r>
              <a:rPr lang="en-US" altLang="ko-KR" dirty="0" smtClean="0"/>
              <a:t>(</a:t>
            </a:r>
            <a:r>
              <a:rPr lang="en-US" altLang="ko-KR" dirty="0"/>
              <a:t>Johnson and </a:t>
            </a:r>
            <a:r>
              <a:rPr lang="en-US" altLang="ko-KR" dirty="0" err="1" smtClean="0"/>
              <a:t>Shneiderman</a:t>
            </a:r>
            <a:r>
              <a:rPr lang="en-US" altLang="ko-KR" dirty="0" smtClean="0"/>
              <a:t> 1991).</a:t>
            </a:r>
          </a:p>
          <a:p>
            <a:r>
              <a:rPr lang="ko-KR" altLang="en-US" dirty="0"/>
              <a:t>대량의 데이터의 위계를 보여주는데 효과적임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이진 트리 </a:t>
            </a:r>
            <a:r>
              <a:rPr lang="en-US" altLang="ko-KR" dirty="0" smtClean="0"/>
              <a:t>(binary tree)</a:t>
            </a:r>
            <a:r>
              <a:rPr lang="ko-KR" altLang="en-US" dirty="0" smtClean="0"/>
              <a:t>를 직사각형의 </a:t>
            </a:r>
            <a:r>
              <a:rPr lang="en-US" altLang="ko-KR" dirty="0" smtClean="0"/>
              <a:t>tree map</a:t>
            </a:r>
            <a:r>
              <a:rPr lang="ko-KR" altLang="en-US" dirty="0" smtClean="0"/>
              <a:t>으로 변환하기 위해서는 나무의 뿌리에서 시작함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전체 직사각형이 뿌리를 의미하고</a:t>
            </a:r>
            <a:r>
              <a:rPr lang="en-US" altLang="ko-KR" dirty="0" smtClean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block</a:t>
            </a:r>
            <a:r>
              <a:rPr lang="ko-KR" altLang="en-US" dirty="0"/>
              <a:t>이 자식 노드 </a:t>
            </a: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먼저 세로로 직사각형을 나누고 각 </a:t>
            </a:r>
            <a:r>
              <a:rPr lang="ko-KR" altLang="en-US" dirty="0" err="1" smtClean="0"/>
              <a:t>블락을</a:t>
            </a:r>
            <a:r>
              <a:rPr lang="ko-KR" altLang="en-US" dirty="0" smtClean="0"/>
              <a:t> 가로로 나누어서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자식 노드의 자식 노드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이런 식으로 반복적으로 가로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세로로 공간을 구분하여 자식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형성하고 이에 따른 </a:t>
            </a:r>
            <a:r>
              <a:rPr lang="ko-KR" altLang="en-US" dirty="0" err="1" smtClean="0"/>
              <a:t>종횡비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(aspect-ratio)</a:t>
            </a:r>
            <a:r>
              <a:rPr lang="ko-KR" altLang="en-US" dirty="0" smtClean="0"/>
              <a:t>로 각 구성 노드 비교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Tree map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layout</a:t>
            </a:r>
            <a:r>
              <a:rPr lang="ko-KR" altLang="en-US" dirty="0" smtClean="0"/>
              <a:t>은 입력 데이터에 따라서 그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크기와 형태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변하는데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급격한 변화는 개별 항목에 대한 추적을 어렵게 하거나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사용자에게 혼란을 야기할 수 있음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Bederson</a:t>
            </a:r>
            <a:r>
              <a:rPr lang="en-US" altLang="ko-KR" dirty="0" smtClean="0"/>
              <a:t>, 2002)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Part-Whole Relationship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9538"/>
            <a:ext cx="1037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Wilkinson,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Lelend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"Graph-theoretic graphics." 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Handbook of Data Visualization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Springer Berlin Heidelberg, 2008. 121-150.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Bederson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Benjamin B., Ben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Shneiderman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and Martin Wattenberg. "Ordered and quantum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treemaps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Making effective use of 2D space to display hierarchies." </a:t>
            </a:r>
            <a:r>
              <a:rPr kumimoji="0" lang="en-US" altLang="ko-KR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AcM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Transactions on Graphics (TOG)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21.4 (2002): 833-854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990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Tree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477000" cy="506654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구성요소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Turo</a:t>
            </a:r>
            <a:r>
              <a:rPr lang="en-US" altLang="ko-KR" dirty="0" smtClean="0"/>
              <a:t>, 1994)</a:t>
            </a:r>
          </a:p>
          <a:p>
            <a:pPr lvl="1"/>
            <a:r>
              <a:rPr lang="en-US" altLang="ko-KR" dirty="0" smtClean="0"/>
              <a:t>Area (</a:t>
            </a:r>
            <a:r>
              <a:rPr lang="ko-KR" altLang="en-US" dirty="0" smtClean="0"/>
              <a:t>구역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자산과 부채 </a:t>
            </a:r>
            <a:r>
              <a:rPr lang="en-US" altLang="ko-KR" dirty="0" smtClean="0"/>
              <a:t>(asset and liability)</a:t>
            </a:r>
            <a:r>
              <a:rPr lang="ko-KR" altLang="en-US" dirty="0" smtClean="0"/>
              <a:t>로써 생성된 개별 직사각형의 종횡비가 다르기 때문에 단순 비교에는 어려움이 발생함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가로 혹은 세로가 같다면 가능</a:t>
            </a:r>
            <a:r>
              <a:rPr lang="en-US" altLang="ko-KR" dirty="0" smtClean="0"/>
              <a:t>).</a:t>
            </a:r>
          </a:p>
          <a:p>
            <a:pPr lvl="2"/>
            <a:r>
              <a:rPr lang="ko-KR" altLang="en-US" dirty="0" smtClean="0"/>
              <a:t>이상치 </a:t>
            </a:r>
            <a:r>
              <a:rPr lang="en-US" altLang="ko-KR" dirty="0" smtClean="0"/>
              <a:t>(outlier)</a:t>
            </a:r>
            <a:r>
              <a:rPr lang="ko-KR" altLang="en-US" dirty="0" smtClean="0"/>
              <a:t>를 찾는 과업 수행에는 용이함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Color</a:t>
            </a:r>
          </a:p>
          <a:p>
            <a:pPr lvl="2"/>
            <a:r>
              <a:rPr lang="ko-KR" altLang="en-US" dirty="0" smtClean="0"/>
              <a:t>연속적이나 범주형인 특성 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를 나타내는데 사용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2"/>
            <a:r>
              <a:rPr lang="ko-KR" altLang="en-US" dirty="0"/>
              <a:t>구</a:t>
            </a:r>
            <a:r>
              <a:rPr lang="ko-KR" altLang="en-US" dirty="0" smtClean="0"/>
              <a:t>역의 중요도를 나타내거나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특정 기준을 만족시키면 특정 색상 사용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등에 사용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Enclosure</a:t>
            </a:r>
          </a:p>
          <a:p>
            <a:pPr lvl="2"/>
            <a:r>
              <a:rPr lang="ko-KR" altLang="en-US" dirty="0" smtClean="0"/>
              <a:t>노드의 구성이나 </a:t>
            </a:r>
            <a:r>
              <a:rPr lang="en-US" altLang="ko-KR" dirty="0" smtClean="0"/>
              <a:t>cause-effect </a:t>
            </a:r>
            <a:r>
              <a:rPr lang="ko-KR" altLang="en-US" dirty="0" smtClean="0"/>
              <a:t>관계를 파악하는데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부모 노드에서 자식 노드의 연결 정도에 따라 인과관계 및 중요도 설명 가능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Part-Whole Relationship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15377"/>
            <a:ext cx="1023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Turo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David. "Hierarchical visualization with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treemaps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making sense of pro basketball data." 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Conference companion on Human factors in computing systems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ACM, 1994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Kong, Nicholas, Jeffrey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Heer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and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Maneesh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Agrawala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"Perceptual guidelines for creating rectangular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treemaps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." 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IEEE transactions on visualization and computer graphics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16.6 (2010): 990-998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4" name="Picture 4" descr="treema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42" y="2094199"/>
            <a:ext cx="5011308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889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Tree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디자인 가이드라인 </a:t>
            </a:r>
            <a:r>
              <a:rPr lang="en-US" altLang="ko-KR" dirty="0"/>
              <a:t>(</a:t>
            </a:r>
            <a:r>
              <a:rPr lang="en-US" altLang="ko-KR" dirty="0" err="1"/>
              <a:t>Jadeja</a:t>
            </a:r>
            <a:r>
              <a:rPr lang="en-US" altLang="ko-KR" dirty="0"/>
              <a:t>, 2015)</a:t>
            </a:r>
          </a:p>
          <a:p>
            <a:pPr lvl="1"/>
            <a:r>
              <a:rPr lang="en-US" altLang="ko-KR" dirty="0"/>
              <a:t>Tree map</a:t>
            </a:r>
            <a:r>
              <a:rPr lang="ko-KR" altLang="en-US" dirty="0"/>
              <a:t>의 각 상자 </a:t>
            </a:r>
            <a:r>
              <a:rPr lang="en-US" altLang="ko-KR" dirty="0"/>
              <a:t>(block)</a:t>
            </a:r>
            <a:r>
              <a:rPr lang="ko-KR" altLang="en-US" dirty="0"/>
              <a:t>는 크기와 색이라는 두 가지 다른 측정을 표현할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크기는 </a:t>
            </a:r>
            <a:r>
              <a:rPr lang="ko-KR" altLang="en-US" dirty="0"/>
              <a:t>수량 </a:t>
            </a:r>
            <a:r>
              <a:rPr lang="en-US" altLang="ko-KR" dirty="0"/>
              <a:t>(quantity)</a:t>
            </a:r>
            <a:r>
              <a:rPr lang="ko-KR" altLang="en-US" dirty="0"/>
              <a:t>를 반영해야 하고 색은 성능 </a:t>
            </a:r>
            <a:r>
              <a:rPr lang="en-US" altLang="ko-KR" dirty="0"/>
              <a:t>(performance)</a:t>
            </a:r>
            <a:r>
              <a:rPr lang="ko-KR" altLang="en-US" dirty="0"/>
              <a:t>이나 변화를 표현하는데 </a:t>
            </a:r>
            <a:r>
              <a:rPr lang="ko-KR" altLang="en-US" dirty="0" smtClean="0"/>
              <a:t>사용됨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ko-KR" altLang="en-US" dirty="0" smtClean="0"/>
              <a:t>예를 </a:t>
            </a:r>
            <a:r>
              <a:rPr lang="ko-KR" altLang="en-US" dirty="0"/>
              <a:t>들어 소비자의 만족도</a:t>
            </a:r>
            <a:r>
              <a:rPr lang="en-US" altLang="ko-KR" dirty="0"/>
              <a:t>, </a:t>
            </a:r>
            <a:r>
              <a:rPr lang="ko-KR" altLang="en-US" dirty="0"/>
              <a:t>증가율 등</a:t>
            </a:r>
            <a:r>
              <a:rPr lang="en-US" altLang="ko-KR" dirty="0"/>
              <a:t>).</a:t>
            </a:r>
          </a:p>
          <a:p>
            <a:pPr lvl="1"/>
            <a:r>
              <a:rPr lang="en-US" altLang="ko-KR" dirty="0"/>
              <a:t>Tree-map layouts</a:t>
            </a:r>
            <a:r>
              <a:rPr lang="ko-KR" altLang="en-US" dirty="0"/>
              <a:t>을 선정하는데 있어서 극단적인 </a:t>
            </a:r>
            <a:r>
              <a:rPr lang="ko-KR" altLang="en-US" dirty="0" err="1"/>
              <a:t>종횡비</a:t>
            </a:r>
            <a:r>
              <a:rPr lang="ko-KR" altLang="en-US" dirty="0"/>
              <a:t> </a:t>
            </a:r>
            <a:r>
              <a:rPr lang="en-US" altLang="ko-KR" dirty="0"/>
              <a:t>(aspect ratio)</a:t>
            </a:r>
            <a:r>
              <a:rPr lang="ko-KR" altLang="en-US" dirty="0"/>
              <a:t>를 피해야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en-US" altLang="ko-KR" dirty="0"/>
              <a:t>Tree-map</a:t>
            </a:r>
            <a:r>
              <a:rPr lang="ko-KR" altLang="en-US" dirty="0"/>
              <a:t>은 고밀도 </a:t>
            </a:r>
            <a:r>
              <a:rPr lang="en-US" altLang="ko-KR" dirty="0"/>
              <a:t>(high density) </a:t>
            </a:r>
            <a:r>
              <a:rPr lang="ko-KR" altLang="en-US" dirty="0"/>
              <a:t>데이터에 적합하고 저밀도 </a:t>
            </a:r>
            <a:r>
              <a:rPr lang="en-US" altLang="ko-KR" dirty="0"/>
              <a:t>(low density) </a:t>
            </a:r>
            <a:r>
              <a:rPr lang="ko-KR" altLang="en-US" dirty="0"/>
              <a:t>데이터에는 바 차트를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en-US" altLang="ko-KR" dirty="0"/>
              <a:t>Non-leaf node (c.f. leaf node: </a:t>
            </a:r>
            <a:r>
              <a:rPr lang="ko-KR" altLang="en-US" dirty="0"/>
              <a:t>맨 마지막 끝 노드</a:t>
            </a:r>
            <a:r>
              <a:rPr lang="en-US" altLang="ko-KR" dirty="0"/>
              <a:t>)</a:t>
            </a:r>
            <a:r>
              <a:rPr lang="ko-KR" altLang="en-US" dirty="0"/>
              <a:t>를 비교하는 것은 바 차트보다 </a:t>
            </a:r>
            <a:r>
              <a:rPr lang="en-US" altLang="ko-KR" dirty="0"/>
              <a:t>tree map</a:t>
            </a:r>
            <a:r>
              <a:rPr lang="ko-KR" altLang="en-US" dirty="0"/>
              <a:t>이 더 </a:t>
            </a:r>
            <a:r>
              <a:rPr lang="ko-KR" altLang="en-US" dirty="0" smtClean="0"/>
              <a:t>쉬움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적절하고 </a:t>
            </a:r>
            <a:r>
              <a:rPr lang="ko-KR" altLang="en-US" dirty="0" smtClean="0"/>
              <a:t>의미 있는 </a:t>
            </a:r>
            <a:r>
              <a:rPr lang="ko-KR" altLang="en-US" dirty="0"/>
              <a:t>레이블을 사용해야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레이블은 사용자가 </a:t>
            </a:r>
            <a:r>
              <a:rPr lang="en-US" altLang="ko-KR" dirty="0"/>
              <a:t>tree map</a:t>
            </a:r>
            <a:r>
              <a:rPr lang="ko-KR" altLang="en-US" dirty="0"/>
              <a:t>의 박스를 선택할 때 </a:t>
            </a:r>
            <a:r>
              <a:rPr lang="en-US" altLang="ko-KR" dirty="0"/>
              <a:t>(</a:t>
            </a:r>
            <a:r>
              <a:rPr lang="ko-KR" altLang="en-US" dirty="0"/>
              <a:t>마우스를 올릴 때</a:t>
            </a:r>
            <a:r>
              <a:rPr lang="en-US" altLang="ko-KR" dirty="0"/>
              <a:t>, roll over) </a:t>
            </a:r>
            <a:r>
              <a:rPr lang="ko-KR" altLang="en-US" dirty="0"/>
              <a:t>보여주는 것이 </a:t>
            </a:r>
            <a:r>
              <a:rPr lang="ko-KR" altLang="en-US" dirty="0" smtClean="0"/>
              <a:t>바람직함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레이블은 </a:t>
            </a:r>
            <a:r>
              <a:rPr lang="en-US" altLang="ko-KR" dirty="0"/>
              <a:t>tree map</a:t>
            </a:r>
            <a:r>
              <a:rPr lang="ko-KR" altLang="en-US" dirty="0"/>
              <a:t>의 다색 배경에서도 뚜렷해야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그 색의 사용 목적</a:t>
            </a:r>
            <a:r>
              <a:rPr lang="en-US" altLang="ko-KR" dirty="0"/>
              <a:t>/</a:t>
            </a:r>
            <a:r>
              <a:rPr lang="ko-KR" altLang="en-US" dirty="0"/>
              <a:t>속성에 따라서 </a:t>
            </a:r>
            <a:r>
              <a:rPr lang="ko-KR" altLang="en-US" dirty="0" err="1"/>
              <a:t>단방향</a:t>
            </a:r>
            <a:r>
              <a:rPr lang="en-US" altLang="ko-KR" dirty="0"/>
              <a:t>/</a:t>
            </a:r>
            <a:r>
              <a:rPr lang="ko-KR" altLang="en-US" dirty="0"/>
              <a:t>양방향의 색 범위가 사용되어야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연관성을 보여주기 위해서는 강조 </a:t>
            </a:r>
            <a:r>
              <a:rPr lang="en-US" altLang="ko-KR" dirty="0"/>
              <a:t>(highlighting)</a:t>
            </a:r>
            <a:r>
              <a:rPr lang="ko-KR" altLang="en-US" dirty="0"/>
              <a:t>가 사용되어야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데이터의 변화를 보여주기 위해서 애니메이션을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간단한 제시 방법 </a:t>
            </a:r>
            <a:r>
              <a:rPr lang="en-US" altLang="ko-KR" dirty="0"/>
              <a:t>(Tooltip window/sidebar)</a:t>
            </a:r>
            <a:r>
              <a:rPr lang="ko-KR" altLang="en-US" dirty="0"/>
              <a:t>을 사용해서 노드를 상세히 보여줄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Part-Whole Relationship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1927"/>
            <a:ext cx="59266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Jadeja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Mahipal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and Kesha Shah. "Tree-map: A visualization tool for large data." 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Alonso et al.[2]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(2015): 9-13.</a:t>
            </a:r>
          </a:p>
        </p:txBody>
      </p:sp>
    </p:spTree>
    <p:extLst>
      <p:ext uri="{BB962C8B-B14F-4D97-AF65-F5344CB8AC3E}">
        <p14:creationId xmlns:p14="http://schemas.microsoft.com/office/powerpoint/2010/main" val="2462548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Circle packing diagram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구성 요소</a:t>
            </a:r>
            <a:r>
              <a:rPr lang="en-US" altLang="ko-KR" dirty="0" smtClean="0"/>
              <a:t>: </a:t>
            </a:r>
            <a:r>
              <a:rPr lang="en-US" altLang="ko-KR" dirty="0"/>
              <a:t>Area, color-hue, position.</a:t>
            </a:r>
          </a:p>
          <a:p>
            <a:pPr marL="742950" lvl="1" indent="-285750"/>
            <a:r>
              <a:rPr lang="ko-KR" altLang="en-US" dirty="0"/>
              <a:t>이 차트는 여러 개의 원형이 전체적인 원을 구성하는 </a:t>
            </a:r>
            <a:r>
              <a:rPr lang="ko-KR" altLang="en-US" dirty="0" smtClean="0"/>
              <a:t>모양으로 각각의 </a:t>
            </a:r>
            <a:r>
              <a:rPr lang="ko-KR" altLang="en-US" dirty="0"/>
              <a:t>원은 다른 카테고리를 표현하고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그것의 </a:t>
            </a:r>
            <a:r>
              <a:rPr lang="ko-KR" altLang="en-US" dirty="0"/>
              <a:t>사이즈는 그 카테고리를 설명하는 양적 정보에 </a:t>
            </a:r>
            <a:r>
              <a:rPr lang="ko-KR" altLang="en-US" dirty="0" smtClean="0"/>
              <a:t>비례함</a:t>
            </a:r>
            <a:r>
              <a:rPr lang="en-US" altLang="ko-KR" dirty="0" smtClean="0"/>
              <a:t>. 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Data visualization method, 2012)</a:t>
            </a:r>
          </a:p>
          <a:p>
            <a:pPr marL="285750" indent="-285750"/>
            <a:endParaRPr lang="en-US" altLang="ko-KR" dirty="0"/>
          </a:p>
          <a:p>
            <a:pPr marL="285750" indent="-285750"/>
            <a:r>
              <a:rPr lang="en-US" altLang="ko-KR" dirty="0" err="1"/>
              <a:t>Treemap</a:t>
            </a:r>
            <a:r>
              <a:rPr lang="ko-KR" altLang="en-US" dirty="0"/>
              <a:t>의 경우와 마찬가지로 위계적 데이터 및 비율을 표현하는데 활용되고 원형의 모양으로 그것을 </a:t>
            </a:r>
            <a:r>
              <a:rPr lang="ko-KR" altLang="en-US" dirty="0" smtClean="0"/>
              <a:t>표현함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/>
            <a:r>
              <a:rPr lang="ko-KR" altLang="en-US" dirty="0"/>
              <a:t>원 사이사이의 빈 공간의 발생으로 </a:t>
            </a:r>
            <a:r>
              <a:rPr lang="en-US" altLang="ko-KR" dirty="0" err="1"/>
              <a:t>Treemap</a:t>
            </a:r>
            <a:r>
              <a:rPr lang="ko-KR" altLang="en-US" dirty="0"/>
              <a:t>에 비해 공간활용 측면에서는 효율성이 </a:t>
            </a:r>
            <a:r>
              <a:rPr lang="ko-KR" altLang="en-US" dirty="0" smtClean="0"/>
              <a:t>떨어지나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데이터의 위계 표현에는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효과적임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sz="14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Part-Whole Relationship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30766"/>
            <a:ext cx="3089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http://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www.datavizcatalogue.com/methods/circle_packing.html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://queue.acm.org/detail.cfm?id=1805128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469" y="3602843"/>
            <a:ext cx="3633431" cy="29969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22" y="3602843"/>
            <a:ext cx="2926678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6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Bubble hierarchy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위계적인 </a:t>
            </a:r>
            <a:r>
              <a:rPr lang="ko-KR" altLang="en-US" dirty="0"/>
              <a:t>표현 방식을 통해 데이터를 조직화하고 구조화하는데 활용되며</a:t>
            </a:r>
            <a:r>
              <a:rPr lang="en-US" altLang="ko-KR" dirty="0"/>
              <a:t>, </a:t>
            </a:r>
            <a:r>
              <a:rPr lang="ko-KR" altLang="en-US" dirty="0"/>
              <a:t>원의 크기를 통해 해당 카테고리의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양적 </a:t>
            </a:r>
            <a:r>
              <a:rPr lang="ko-KR" altLang="en-US" dirty="0"/>
              <a:t>데이터를 표현하고 색을 통해 카테고리를 구별할 수 있도록 </a:t>
            </a:r>
            <a:r>
              <a:rPr lang="ko-KR" altLang="en-US" dirty="0" smtClean="0"/>
              <a:t>한함 </a:t>
            </a:r>
            <a:r>
              <a:rPr lang="en-US" altLang="ko-KR" dirty="0" smtClean="0"/>
              <a:t>(Kirk, 2012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구성</a:t>
            </a:r>
            <a:r>
              <a:rPr lang="en-US" altLang="ko-KR" dirty="0"/>
              <a:t> </a:t>
            </a:r>
            <a:r>
              <a:rPr lang="ko-KR" altLang="en-US" dirty="0"/>
              <a:t>요소</a:t>
            </a:r>
            <a:r>
              <a:rPr lang="en-US" altLang="ko-KR" dirty="0"/>
              <a:t>: </a:t>
            </a:r>
            <a:r>
              <a:rPr lang="ko-KR" altLang="en-US" dirty="0"/>
              <a:t>면적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색조</a:t>
            </a:r>
            <a:endParaRPr lang="en-US" altLang="ko-KR" dirty="0"/>
          </a:p>
          <a:p>
            <a:pPr lvl="1"/>
            <a:r>
              <a:rPr lang="ko-KR" altLang="en-US" dirty="0" smtClean="0"/>
              <a:t>버블을 </a:t>
            </a:r>
            <a:r>
              <a:rPr lang="ko-KR" altLang="en-US" dirty="0"/>
              <a:t>통해 데이터 값을 표현할 경우</a:t>
            </a:r>
            <a:r>
              <a:rPr lang="en-US" altLang="ko-KR" dirty="0"/>
              <a:t>, </a:t>
            </a:r>
            <a:r>
              <a:rPr lang="ko-KR" altLang="en-US" dirty="0"/>
              <a:t>그 값이 </a:t>
            </a:r>
            <a:r>
              <a:rPr lang="en-US" altLang="ko-KR" dirty="0"/>
              <a:t>0 </a:t>
            </a:r>
            <a:r>
              <a:rPr lang="ko-KR" altLang="en-US" dirty="0"/>
              <a:t>또는 음수인 상황에서는 추가적인 표시가 이루어져야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데이터 값 앞에 음수 표시</a:t>
            </a:r>
            <a:r>
              <a:rPr lang="en-US" altLang="ko-KR" dirty="0"/>
              <a:t>, </a:t>
            </a:r>
            <a:r>
              <a:rPr lang="ko-KR" altLang="en-US" dirty="0"/>
              <a:t>음수인 데이터는 다른 색으로 표시 등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Part-Whole Relationship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42965"/>
            <a:ext cx="2130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Kirt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“Data visualization methods, (2012).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https://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en.wikipedia.org/wiki/Bubble_chart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170" name="Picture 2" descr="Bubble hierarchy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2" y="2938509"/>
            <a:ext cx="5576580" cy="366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70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defTabSz="94599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2400" b="1" dirty="0">
                <a:solidFill>
                  <a:prstClr val="black"/>
                </a:solidFill>
                <a:latin typeface="+mn-ea"/>
              </a:rPr>
              <a:t>차트 종류 선택을 위한 </a:t>
            </a:r>
            <a:r>
              <a:rPr lang="ko-KR" altLang="en-US" sz="2400" b="1" dirty="0" smtClean="0">
                <a:solidFill>
                  <a:prstClr val="black"/>
                </a:solidFill>
                <a:latin typeface="+mn-ea"/>
              </a:rPr>
              <a:t>가이드라인</a:t>
            </a:r>
            <a:endParaRPr lang="en-US" altLang="ko-KR" sz="2400" b="1" dirty="0" smtClean="0">
              <a:solidFill>
                <a:prstClr val="black"/>
              </a:solidFill>
              <a:latin typeface="+mn-ea"/>
            </a:endParaRPr>
          </a:p>
          <a:p>
            <a:pPr marL="342900" indent="-342900" defTabSz="94599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ko-KR" altLang="en-US" sz="2400" b="1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전반적인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UI </a:t>
            </a:r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가이드라인</a:t>
            </a: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차트 시각화 가이드라인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66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1.bp.blogspot.com/-mU0AQ44miQs/UtIDvAQUQ8I/AAAAAAAAAiI/-AUi83yA7zM/s1600/tree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993917"/>
            <a:ext cx="4276940" cy="190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Tree hierarchy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Hierarchical </a:t>
            </a:r>
            <a:r>
              <a:rPr lang="ko-KR" altLang="en-US" dirty="0" smtClean="0"/>
              <a:t>구조를 갖고 부모와 자식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r>
              <a:rPr lang="ko-KR" altLang="en-US" dirty="0" smtClean="0"/>
              <a:t>레이아웃</a:t>
            </a:r>
            <a:endParaRPr lang="en-US" altLang="ko-KR" dirty="0" smtClean="0"/>
          </a:p>
          <a:p>
            <a:pPr lvl="1"/>
            <a:r>
              <a:rPr lang="ko-KR" altLang="en-US" dirty="0"/>
              <a:t>나무의 너비가 기하급수적으로 </a:t>
            </a:r>
            <a:r>
              <a:rPr lang="ko-KR" altLang="en-US" dirty="0" smtClean="0"/>
              <a:t>증가하고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공간을 </a:t>
            </a:r>
            <a:r>
              <a:rPr lang="ko-KR" altLang="en-US" dirty="0"/>
              <a:t>많이 차지함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/>
              <a:t>필터링</a:t>
            </a:r>
            <a:r>
              <a:rPr lang="ko-KR" altLang="en-US" dirty="0"/>
              <a:t> </a:t>
            </a:r>
            <a:r>
              <a:rPr lang="en-US" altLang="ko-KR" dirty="0"/>
              <a:t>(Filtering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스크롤링</a:t>
            </a:r>
            <a:r>
              <a:rPr lang="ko-KR" altLang="en-US" dirty="0" smtClean="0"/>
              <a:t> </a:t>
            </a:r>
            <a:r>
              <a:rPr lang="ko-KR" altLang="en-US" dirty="0"/>
              <a:t>또는 </a:t>
            </a:r>
            <a:r>
              <a:rPr lang="ko-KR" altLang="en-US" dirty="0" err="1"/>
              <a:t>패닝</a:t>
            </a:r>
            <a:r>
              <a:rPr lang="ko-KR" altLang="en-US" dirty="0"/>
              <a:t> </a:t>
            </a:r>
            <a:r>
              <a:rPr lang="en-US" altLang="ko-KR" dirty="0"/>
              <a:t>(Scrolling or Panning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주밍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ko-KR" altLang="en-US" dirty="0"/>
              <a:t>확대 및 축소</a:t>
            </a:r>
            <a:r>
              <a:rPr lang="en-US" altLang="ko-KR" dirty="0"/>
              <a:t>, Zooming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결합 </a:t>
            </a:r>
            <a:r>
              <a:rPr lang="en-US" altLang="ko-KR" dirty="0"/>
              <a:t>(Aggregation</a:t>
            </a:r>
            <a:r>
              <a:rPr lang="en-US" altLang="ko-KR" dirty="0" smtClean="0"/>
              <a:t>) </a:t>
            </a:r>
            <a:br>
              <a:rPr lang="en-US" altLang="ko-KR" dirty="0" smtClean="0"/>
            </a:br>
            <a:r>
              <a:rPr lang="ko-KR" altLang="en-US" dirty="0" smtClean="0"/>
              <a:t>등으로 문제 해결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Part-Whole Relationship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600043"/>
            <a:ext cx="9474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Card, Stuart K., and David Nation. "Degree-of-interest trees: A component of an attention-reactive user interface." 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Proceedings of the Working Conference on Advanced Visual Interfaces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ACM, 2002.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190" t="27049" r="51505" b="12298"/>
          <a:stretch/>
        </p:blipFill>
        <p:spPr>
          <a:xfrm>
            <a:off x="5293494" y="3781426"/>
            <a:ext cx="2481402" cy="263812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8701" y="2994902"/>
            <a:ext cx="4076700" cy="738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Simple Static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Layouts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최소한의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라인 교차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동일 수준의 노드는 같은 깊이로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작은 트리에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 가능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86345" y="2994389"/>
            <a:ext cx="36957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Compressed Static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Layouts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Top-down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형태로 촘촘히 구성되어 있고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하위 나무는 옆으로 가지치기로 촘촘히 구성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56311" y="3024854"/>
            <a:ext cx="2959100" cy="821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Containment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Trees (</a:t>
            </a: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treemap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공간을 한정한 뒤 수직으로 나눔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Picture 4" descr="treemap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31" y="3993917"/>
            <a:ext cx="3043589" cy="237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023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시간에 따른 변화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92284"/>
            <a:ext cx="11061700" cy="4084679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Line </a:t>
            </a:r>
            <a:r>
              <a:rPr lang="en-US" altLang="ko-KR" dirty="0"/>
              <a:t>chart</a:t>
            </a:r>
            <a:endParaRPr lang="ko-KR" altLang="ko-KR" dirty="0"/>
          </a:p>
          <a:p>
            <a:r>
              <a:rPr lang="en-US" altLang="ko-KR" dirty="0" err="1" smtClean="0"/>
              <a:t>Sparklines</a:t>
            </a:r>
            <a:endParaRPr lang="ko-KR" altLang="ko-KR" dirty="0"/>
          </a:p>
          <a:p>
            <a:r>
              <a:rPr lang="en-US" altLang="ko-KR" dirty="0" smtClean="0"/>
              <a:t>Area </a:t>
            </a:r>
            <a:r>
              <a:rPr lang="en-US" altLang="ko-KR" dirty="0"/>
              <a:t>chart</a:t>
            </a:r>
            <a:endParaRPr lang="ko-KR" altLang="ko-KR" dirty="0"/>
          </a:p>
          <a:p>
            <a:r>
              <a:rPr lang="en-US" altLang="ko-KR" dirty="0" smtClean="0"/>
              <a:t>Horizon </a:t>
            </a:r>
            <a:r>
              <a:rPr lang="en-US" altLang="ko-KR" dirty="0"/>
              <a:t>chart</a:t>
            </a:r>
            <a:endParaRPr lang="ko-KR" altLang="ko-KR" dirty="0"/>
          </a:p>
          <a:p>
            <a:r>
              <a:rPr lang="en-US" altLang="ko-KR" dirty="0" smtClean="0"/>
              <a:t>Stacked </a:t>
            </a:r>
            <a:r>
              <a:rPr lang="en-US" altLang="ko-KR" dirty="0"/>
              <a:t>area chart</a:t>
            </a:r>
            <a:endParaRPr lang="ko-KR" altLang="ko-KR" dirty="0"/>
          </a:p>
          <a:p>
            <a:r>
              <a:rPr lang="en-US" altLang="ko-KR" dirty="0" smtClean="0"/>
              <a:t>Stream </a:t>
            </a:r>
            <a:r>
              <a:rPr lang="en-US" altLang="ko-KR" dirty="0"/>
              <a:t>graph</a:t>
            </a:r>
            <a:endParaRPr lang="ko-KR" altLang="ko-KR" dirty="0"/>
          </a:p>
          <a:p>
            <a:r>
              <a:rPr lang="en-US" altLang="ko-KR" dirty="0" smtClean="0"/>
              <a:t>Candlestick </a:t>
            </a:r>
            <a:r>
              <a:rPr lang="en-US" altLang="ko-KR" dirty="0"/>
              <a:t>chart</a:t>
            </a:r>
            <a:endParaRPr lang="ko-KR" altLang="ko-KR" dirty="0"/>
          </a:p>
          <a:p>
            <a:r>
              <a:rPr lang="en-US" altLang="ko-KR" dirty="0" smtClean="0"/>
              <a:t>Flow </a:t>
            </a:r>
            <a:r>
              <a:rPr lang="en-US" altLang="ko-KR" dirty="0"/>
              <a:t>map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473958"/>
            <a:ext cx="2159000" cy="61993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시간에 다른 변화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97200" y="1473958"/>
            <a:ext cx="4622800" cy="6183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연속적인 시간에 따른 추세나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값의 패턴 변화 표현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240" b="15630"/>
          <a:stretch/>
        </p:blipFill>
        <p:spPr>
          <a:xfrm>
            <a:off x="4990120" y="2305212"/>
            <a:ext cx="2131647" cy="1839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0" b="20372"/>
          <a:stretch/>
        </p:blipFill>
        <p:spPr>
          <a:xfrm>
            <a:off x="7166215" y="2301679"/>
            <a:ext cx="2084268" cy="1697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9" b="16259"/>
          <a:stretch/>
        </p:blipFill>
        <p:spPr>
          <a:xfrm>
            <a:off x="9548933" y="2263539"/>
            <a:ext cx="1944567" cy="16937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80" b="15000"/>
          <a:stretch/>
        </p:blipFill>
        <p:spPr>
          <a:xfrm>
            <a:off x="4935899" y="4266456"/>
            <a:ext cx="2185868" cy="1943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2" b="15741"/>
          <a:stretch/>
        </p:blipFill>
        <p:spPr>
          <a:xfrm>
            <a:off x="7248233" y="4266456"/>
            <a:ext cx="2286401" cy="19481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3" b="13611"/>
          <a:stretch/>
        </p:blipFill>
        <p:spPr>
          <a:xfrm>
            <a:off x="9534634" y="4305499"/>
            <a:ext cx="2141549" cy="19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23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</a:t>
            </a:r>
            <a:r>
              <a:rPr lang="en-US" altLang="ko-KR" dirty="0"/>
              <a:t> </a:t>
            </a:r>
            <a:r>
              <a:rPr lang="ko-KR" altLang="en-US" dirty="0"/>
              <a:t>종류 </a:t>
            </a:r>
            <a:r>
              <a:rPr lang="en-US" altLang="ko-KR" dirty="0"/>
              <a:t>// </a:t>
            </a:r>
            <a:r>
              <a:rPr lang="ko-KR" altLang="en-US" dirty="0"/>
              <a:t>시간에 따른 변화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143000"/>
            <a:ext cx="11633200" cy="5033963"/>
          </a:xfrm>
        </p:spPr>
        <p:txBody>
          <a:bodyPr/>
          <a:lstStyle/>
          <a:p>
            <a:r>
              <a:rPr lang="ko-KR" altLang="en-US" smtClean="0"/>
              <a:t>데이터 유형과 활용 목적에 따라 아래의 그래프 중 적합한 것을 골라서 사용해야 함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0049" y="1562473"/>
          <a:ext cx="8826501" cy="5075275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000251">
                  <a:extLst>
                    <a:ext uri="{9D8B030D-6E8A-4147-A177-3AD203B41FA5}">
                      <a16:colId xmlns:a16="http://schemas.microsoft.com/office/drawing/2014/main" xmlns="" val="1771022989"/>
                    </a:ext>
                  </a:extLst>
                </a:gridCol>
                <a:gridCol w="3884083">
                  <a:extLst>
                    <a:ext uri="{9D8B030D-6E8A-4147-A177-3AD203B41FA5}">
                      <a16:colId xmlns:a16="http://schemas.microsoft.com/office/drawing/2014/main" xmlns="" val="1376868056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2581537268"/>
                    </a:ext>
                  </a:extLst>
                </a:gridCol>
              </a:tblGrid>
              <a:tr h="309193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variable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Visual variable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1215837"/>
                  </a:ext>
                </a:extLst>
              </a:tr>
              <a:tr h="482850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Line chart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등간변수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기울기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0040938"/>
                  </a:ext>
                </a:extLst>
              </a:tr>
              <a:tr h="482850">
                <a:tc>
                  <a:txBody>
                    <a:bodyPr/>
                    <a:lstStyle/>
                    <a:p>
                      <a:r>
                        <a:rPr lang="en-US" altLang="ko-KR" sz="1600" dirty="0" err="1" smtClean="0"/>
                        <a:t>Sparklines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등간변수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기울기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0318237"/>
                  </a:ext>
                </a:extLst>
              </a:tr>
              <a:tr h="482850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Area chart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등간변수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높이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기울기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5655137"/>
                  </a:ext>
                </a:extLst>
              </a:tr>
              <a:tr h="686155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Horizon chart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높이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기울기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채도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명암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3638929"/>
                  </a:ext>
                </a:extLst>
              </a:tr>
              <a:tr h="482850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Stacked area chart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등간변수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높이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3121905"/>
                  </a:ext>
                </a:extLst>
              </a:tr>
              <a:tr h="482850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Stream graph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등간변수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높이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3565442"/>
                  </a:ext>
                </a:extLst>
              </a:tr>
              <a:tr h="482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Candlestick chart</a:t>
                      </a:r>
                      <a:endParaRPr lang="ko-KR" altLang="ko-KR" sz="16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등간변수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높이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1908267"/>
                  </a:ext>
                </a:extLst>
              </a:tr>
              <a:tr h="482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Flow map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등간변수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4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위치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높이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너비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색조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918888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4764" y="6600043"/>
            <a:ext cx="42130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Andy. Data Visualization: a successful design process.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Ltd, 2012.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224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chart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시간에 따라 변하는 그래프를 그릴 때 가장 효과적임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시간에 따라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데이터를 표현함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변동에 대해 빠르게 평가할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다수의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하나의 차트에서 비교하고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추세</a:t>
            </a:r>
            <a:r>
              <a:rPr lang="en-US" altLang="ko-KR" dirty="0" smtClean="0"/>
              <a:t>(trend)</a:t>
            </a:r>
            <a:r>
              <a:rPr lang="ko-KR" altLang="en-US" dirty="0" smtClean="0"/>
              <a:t>의 상관성을 한 눈에 보는 데 효과적임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Line chart</a:t>
            </a:r>
            <a:r>
              <a:rPr lang="ko-KR" altLang="en-US" dirty="0" smtClean="0"/>
              <a:t>의 종류</a:t>
            </a:r>
            <a:endParaRPr lang="en-US" altLang="ko-KR" dirty="0" smtClean="0"/>
          </a:p>
          <a:p>
            <a:pPr lvl="1"/>
            <a:r>
              <a:rPr lang="en-US" altLang="ko-KR" sz="1800" dirty="0"/>
              <a:t>Single-series line </a:t>
            </a:r>
            <a:r>
              <a:rPr lang="en-US" altLang="ko-KR" sz="1800" dirty="0" smtClean="0"/>
              <a:t>chart </a:t>
            </a:r>
          </a:p>
          <a:p>
            <a:pPr lvl="1"/>
            <a:r>
              <a:rPr lang="en-US" altLang="ko-KR" sz="1800" dirty="0" smtClean="0"/>
              <a:t>Single-series spline line chart – </a:t>
            </a:r>
            <a:r>
              <a:rPr lang="ko-KR" altLang="en-US" sz="1800" dirty="0" smtClean="0"/>
              <a:t>선형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또는 비선형 데이터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Step line chart – </a:t>
            </a:r>
            <a:r>
              <a:rPr lang="ko-KR" altLang="en-US" sz="1800" dirty="0" smtClean="0"/>
              <a:t>차이점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데이터의 갑작스러운 변동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데이터 비교 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multi-series </a:t>
            </a:r>
            <a:r>
              <a:rPr lang="en-US" altLang="ko-KR" sz="1800" dirty="0"/>
              <a:t>line </a:t>
            </a:r>
            <a:r>
              <a:rPr lang="en-US" altLang="ko-KR" sz="1800" dirty="0" smtClean="0"/>
              <a:t>chart </a:t>
            </a:r>
            <a:endParaRPr lang="en-US" altLang="ko-KR" sz="1800" dirty="0"/>
          </a:p>
          <a:p>
            <a:pPr lvl="1"/>
            <a:r>
              <a:rPr lang="en-US" altLang="ko-KR" sz="1800" dirty="0"/>
              <a:t>multi-series line chart grouped by series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490166"/>
            <a:ext cx="12030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@. (2015). Data Visualization 101: Line Charts. Retrieved September 06, 2016, from https://visage.co/data-visualization-101-line-charts/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Chart, B. S. (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n.d.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Line Chart. Retrieved September 06, 2016, from http://6.anychart.com/products/anychart/docs/users-guide/Line-Spline-Step-Line-Chart.html 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360" y="5271190"/>
            <a:ext cx="2042097" cy="1200479"/>
          </a:xfrm>
          <a:prstGeom prst="rect">
            <a:avLst/>
          </a:prstGeom>
        </p:spPr>
      </p:pic>
      <p:pic>
        <p:nvPicPr>
          <p:cNvPr id="9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312" y="5271190"/>
            <a:ext cx="1807167" cy="114900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336" y="5271191"/>
            <a:ext cx="1726718" cy="1149000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26" y="5249304"/>
            <a:ext cx="2045812" cy="1170887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3657" y="5271190"/>
            <a:ext cx="2141103" cy="1204257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930" y="5271190"/>
            <a:ext cx="2045931" cy="1185682"/>
          </a:xfrm>
          <a:prstGeom prst="rect">
            <a:avLst/>
          </a:prstGeom>
        </p:spPr>
      </p:pic>
      <p:sp>
        <p:nvSpPr>
          <p:cNvPr id="14" name="Rectangle 7"/>
          <p:cNvSpPr/>
          <p:nvPr/>
        </p:nvSpPr>
        <p:spPr>
          <a:xfrm>
            <a:off x="266700" y="4797290"/>
            <a:ext cx="2032838" cy="45201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Single-series line chart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5" name="Rectangle 9"/>
          <p:cNvSpPr/>
          <p:nvPr/>
        </p:nvSpPr>
        <p:spPr>
          <a:xfrm>
            <a:off x="8822335" y="4794784"/>
            <a:ext cx="3306781" cy="45452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Multi-series line chart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6" name="Rectangle 10"/>
          <p:cNvSpPr/>
          <p:nvPr/>
        </p:nvSpPr>
        <p:spPr>
          <a:xfrm>
            <a:off x="4761929" y="4800463"/>
            <a:ext cx="3973527" cy="48509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Step line chart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7" name="Rectangle 12"/>
          <p:cNvSpPr/>
          <p:nvPr/>
        </p:nvSpPr>
        <p:spPr>
          <a:xfrm>
            <a:off x="2528755" y="4833541"/>
            <a:ext cx="2146005" cy="452014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Single-series spline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line chart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37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Line chart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선의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마커</a:t>
            </a:r>
            <a:r>
              <a:rPr lang="en-US" altLang="ko-KR" dirty="0" smtClean="0"/>
              <a:t>(Marker) </a:t>
            </a:r>
            <a:r>
              <a:rPr lang="ko-KR" altLang="en-US" dirty="0" smtClean="0"/>
              <a:t>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너비</a:t>
            </a:r>
            <a:endParaRPr lang="en-US" altLang="ko-KR" dirty="0" smtClean="0"/>
          </a:p>
          <a:p>
            <a:r>
              <a:rPr lang="ko-KR" altLang="en-US" dirty="0" smtClean="0"/>
              <a:t>가이드라인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가능한 한 </a:t>
            </a:r>
            <a:r>
              <a:rPr lang="en-GB" altLang="ko-KR" dirty="0" smtClean="0"/>
              <a:t>0</a:t>
            </a:r>
            <a:r>
              <a:rPr lang="ko-KR" altLang="en-US" dirty="0" smtClean="0"/>
              <a:t>척도</a:t>
            </a:r>
            <a:r>
              <a:rPr lang="en-US" altLang="ko-KR" dirty="0" smtClean="0"/>
              <a:t>(zero baseline)</a:t>
            </a:r>
            <a:r>
              <a:rPr lang="ko-KR" altLang="en-US" dirty="0" smtClean="0"/>
              <a:t>를 포함하여 축을 구성하는 것이 좋음</a:t>
            </a:r>
            <a:r>
              <a:rPr lang="en-US" altLang="ko-KR" dirty="0" smtClean="0"/>
              <a:t>.</a:t>
            </a:r>
            <a:endParaRPr lang="en-GB" altLang="ko-KR" dirty="0" smtClean="0"/>
          </a:p>
          <a:p>
            <a:pPr lvl="1"/>
            <a:r>
              <a:rPr lang="ko-KR" altLang="en-US" dirty="0" smtClean="0"/>
              <a:t>각 라인의 옆에 바로 </a:t>
            </a:r>
            <a:r>
              <a:rPr lang="ko-KR" altLang="en-US" dirty="0" err="1" smtClean="0"/>
              <a:t>라벨링을</a:t>
            </a:r>
            <a:r>
              <a:rPr lang="ko-KR" altLang="en-US" dirty="0" smtClean="0"/>
              <a:t> 함으로써 빠르게 선이 대표하는 변수를 알 수 있도록 함</a:t>
            </a:r>
            <a:r>
              <a:rPr lang="en-US" altLang="ko-KR" dirty="0" smtClean="0"/>
              <a:t>.</a:t>
            </a:r>
            <a:endParaRPr lang="en-GB" altLang="ko-KR" dirty="0" smtClean="0"/>
          </a:p>
          <a:p>
            <a:pPr lvl="1"/>
            <a:r>
              <a:rPr lang="ko-KR" altLang="en-US" dirty="0" smtClean="0"/>
              <a:t>높이를 적절하게 설정하는 것이 좋음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모든 데이터 포인트가 </a:t>
            </a:r>
            <a:r>
              <a:rPr lang="en-US" altLang="ko-KR" dirty="0" smtClean="0"/>
              <a:t>y </a:t>
            </a:r>
            <a:r>
              <a:rPr lang="ko-KR" altLang="en-US" dirty="0" smtClean="0"/>
              <a:t>축 높이의 약 </a:t>
            </a:r>
            <a:r>
              <a:rPr lang="en-US" altLang="ko-KR" dirty="0" smtClean="0"/>
              <a:t>2/3</a:t>
            </a:r>
            <a:r>
              <a:rPr lang="ko-KR" altLang="en-US" dirty="0" smtClean="0"/>
              <a:t>에 다다르는 것이 바람직함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430766"/>
            <a:ext cx="12030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], Z. I. (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n.d.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Line Charts. Retrieved September 06, 2016, from https://www.zingchart.com/docs/chart-types/line-charts/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@. (2015). Data Visualization 101: Line Charts. Retrieved September 06, 2016, from https://visage.co/data-visualization-101-line-charts/ </a:t>
            </a:r>
          </a:p>
        </p:txBody>
      </p:sp>
      <p:pic>
        <p:nvPicPr>
          <p:cNvPr id="11268" name="Picture 4" descr="https://upload.wikimedia.org/wikipedia/commons/thumb/0/02/ScientificGraphSpeedVsTime.svg/300px-ScientificGraphSpeedVsTim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816" y="3552253"/>
            <a:ext cx="4156075" cy="304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18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Spark Chart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66700" y="1473959"/>
            <a:ext cx="11372306" cy="2239242"/>
          </a:xfrm>
        </p:spPr>
        <p:txBody>
          <a:bodyPr/>
          <a:lstStyle/>
          <a:p>
            <a:r>
              <a:rPr lang="ko-KR" altLang="en-US" dirty="0" smtClean="0"/>
              <a:t>데이터의 변동을 시각화하는 데 적합함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공간을 많이 차지하지 않고 데이터의 맥락을 빠르게 파악할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차트 유형</a:t>
            </a:r>
            <a:endParaRPr lang="en-US" altLang="ko-KR" dirty="0" smtClean="0"/>
          </a:p>
          <a:p>
            <a:pPr lvl="1"/>
            <a:r>
              <a:rPr lang="en-US" altLang="ko-KR" dirty="0" err="1"/>
              <a:t>Sparklines</a:t>
            </a:r>
            <a:r>
              <a:rPr lang="en-US" altLang="ko-KR" dirty="0"/>
              <a:t> – </a:t>
            </a:r>
            <a:r>
              <a:rPr lang="en-US" altLang="ko-KR" dirty="0" smtClean="0"/>
              <a:t>line chart</a:t>
            </a:r>
            <a:r>
              <a:rPr lang="ko-KR" altLang="en-US" dirty="0" smtClean="0"/>
              <a:t>와 유사하게 </a:t>
            </a:r>
            <a:r>
              <a:rPr lang="ko-KR" altLang="en-US" dirty="0" err="1" smtClean="0"/>
              <a:t>연속형</a:t>
            </a:r>
            <a:r>
              <a:rPr lang="ko-KR" altLang="en-US" dirty="0" smtClean="0"/>
              <a:t> 데이터를 </a:t>
            </a:r>
            <a:r>
              <a:rPr lang="ko-KR" altLang="en-US" dirty="0" err="1" smtClean="0"/>
              <a:t>시각화함</a:t>
            </a:r>
            <a:endParaRPr lang="en-US" altLang="ko-KR" dirty="0"/>
          </a:p>
          <a:p>
            <a:pPr lvl="1"/>
            <a:r>
              <a:rPr lang="en-US" altLang="ko-KR" dirty="0"/>
              <a:t>Spark column – </a:t>
            </a:r>
            <a:r>
              <a:rPr lang="ko-KR" altLang="en-US" dirty="0" smtClean="0"/>
              <a:t>데이터 비교에 용이함</a:t>
            </a:r>
            <a:endParaRPr lang="en-US" altLang="ko-KR" dirty="0"/>
          </a:p>
          <a:p>
            <a:pPr lvl="1"/>
            <a:r>
              <a:rPr lang="en-US" altLang="ko-KR" dirty="0"/>
              <a:t>Spark Win/Loss Chart – </a:t>
            </a:r>
            <a:r>
              <a:rPr lang="ko-KR" altLang="en-US" dirty="0" smtClean="0"/>
              <a:t>양</a:t>
            </a:r>
            <a:r>
              <a:rPr lang="en-US" altLang="ko-KR" dirty="0" smtClean="0"/>
              <a:t>/</a:t>
            </a:r>
            <a:r>
              <a:rPr lang="ko-KR" altLang="en-US" dirty="0" smtClean="0"/>
              <a:t>음으로 획득</a:t>
            </a:r>
            <a:r>
              <a:rPr lang="en-US" altLang="ko-KR" dirty="0" smtClean="0"/>
              <a:t>/</a:t>
            </a:r>
            <a:r>
              <a:rPr lang="ko-KR" altLang="en-US" dirty="0" smtClean="0"/>
              <a:t>승리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/</a:t>
            </a:r>
            <a:r>
              <a:rPr lang="ko-KR" altLang="en-US" dirty="0" smtClean="0"/>
              <a:t>패배 와 같은 대립적 구조 시각화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Showing changes over time 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825460"/>
            <a:ext cx="5569131" cy="2832165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26" y="3898237"/>
            <a:ext cx="5289274" cy="797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626" y="4807875"/>
            <a:ext cx="5289274" cy="867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626" y="5787469"/>
            <a:ext cx="5289274" cy="794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0" y="6549903"/>
            <a:ext cx="120308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Spark Charts. (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n.d.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Retrieved September 06, 2016, from http://www.fusioncharts.com/chart-primers/spark-charts/ </a:t>
            </a:r>
          </a:p>
        </p:txBody>
      </p:sp>
    </p:spTree>
    <p:extLst>
      <p:ext uri="{BB962C8B-B14F-4D97-AF65-F5344CB8AC3E}">
        <p14:creationId xmlns:p14="http://schemas.microsoft.com/office/powerpoint/2010/main" val="2164191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518363"/>
            <a:ext cx="3876675" cy="8763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47" y="2404063"/>
            <a:ext cx="4000500" cy="990600"/>
          </a:xfrm>
          <a:prstGeom prst="rect">
            <a:avLst/>
          </a:prstGeom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Spark Chart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구성 요소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Spark chart</a:t>
            </a:r>
            <a:r>
              <a:rPr lang="ko-KR" altLang="en-US" dirty="0" smtClean="0"/>
              <a:t>는 축이나 격자를 갖고있지 않음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Reference point</a:t>
            </a:r>
            <a:r>
              <a:rPr lang="ko-KR" altLang="en-US" dirty="0" smtClean="0"/>
              <a:t>는 색 코딩이나 </a:t>
            </a:r>
            <a:r>
              <a:rPr lang="ko-KR" altLang="en-US" dirty="0" err="1" smtClean="0"/>
              <a:t>추세선을</a:t>
            </a:r>
            <a:r>
              <a:rPr lang="ko-KR" altLang="en-US" dirty="0" smtClean="0"/>
              <a:t> 삽입하여 주로 관찰할 부분을 강조함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정보 대시보드 안에서의 </a:t>
            </a:r>
            <a:r>
              <a:rPr lang="en-US" altLang="ko-KR" dirty="0" smtClean="0"/>
              <a:t>Spark chart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공간 내에 많은 내용을 담을 수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대시보드에서 많이 활용됨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맥락 또는 뉘앙스 분석에 효과적임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추세를 보는 것이므로 최근 데이터에 대한 의존성이 없음</a:t>
            </a:r>
            <a:r>
              <a:rPr lang="en-US" altLang="ko-KR" dirty="0" smtClean="0"/>
              <a:t>.</a:t>
            </a:r>
            <a:endParaRPr lang="en-GB" altLang="ko-KR" dirty="0" smtClean="0"/>
          </a:p>
          <a:p>
            <a:pPr lvl="1"/>
            <a:r>
              <a:rPr lang="ko-KR" altLang="en-US" dirty="0" smtClean="0"/>
              <a:t>한 눈에 경향을 파악하기 용이함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Showing changes over time </a:t>
            </a:r>
            <a:endParaRPr lang="ko-KR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740" y="3824753"/>
            <a:ext cx="4100151" cy="25480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6549903"/>
            <a:ext cx="120308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Spark Charts. (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n.d.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Retrieved September 06, 2016, from http://www.fusioncharts.com/chart-primers/spark-charts/ </a:t>
            </a:r>
          </a:p>
        </p:txBody>
      </p:sp>
    </p:spTree>
    <p:extLst>
      <p:ext uri="{BB962C8B-B14F-4D97-AF65-F5344CB8AC3E}">
        <p14:creationId xmlns:p14="http://schemas.microsoft.com/office/powerpoint/2010/main" val="1699768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Area Chart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시간에 따라 변하는 양상을 강조하는 데 효과적임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트랜드에</a:t>
            </a:r>
            <a:r>
              <a:rPr lang="ko-KR" altLang="en-US" dirty="0" smtClean="0"/>
              <a:t> 따른 전체 값의 변화 관찰에 효과적임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차트 유형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2-D </a:t>
            </a:r>
            <a:r>
              <a:rPr lang="en-US" altLang="ko-KR" dirty="0"/>
              <a:t>area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카테고리 유형 또는 시간에 따른 특정 값의 </a:t>
            </a:r>
            <a:r>
              <a:rPr lang="ko-KR" altLang="en-US" dirty="0" err="1" smtClean="0"/>
              <a:t>트랜드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3-D </a:t>
            </a:r>
            <a:r>
              <a:rPr lang="en-US" altLang="ko-KR" dirty="0"/>
              <a:t>area </a:t>
            </a:r>
            <a:r>
              <a:rPr lang="en-US" altLang="ko-KR" dirty="0" smtClean="0"/>
              <a:t>– 3</a:t>
            </a:r>
            <a:r>
              <a:rPr lang="ko-KR" altLang="en-US" dirty="0" smtClean="0"/>
              <a:t>개 축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깊이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이용하여 시각화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Stacked </a:t>
            </a:r>
            <a:r>
              <a:rPr lang="en-US" altLang="ko-KR" dirty="0"/>
              <a:t>area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카테고리 유형 또는 시간에 따라 각 값의 기여도</a:t>
            </a:r>
            <a:r>
              <a:rPr lang="en-US" altLang="ko-KR" dirty="0" smtClean="0"/>
              <a:t>(contribution)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pPr lvl="1"/>
            <a:r>
              <a:rPr lang="en-US" altLang="ko-KR" dirty="0" smtClean="0"/>
              <a:t>Stacked </a:t>
            </a:r>
            <a:r>
              <a:rPr lang="en-US" altLang="ko-KR" dirty="0"/>
              <a:t>area in 3-D </a:t>
            </a:r>
            <a:r>
              <a:rPr lang="en-US" altLang="ko-KR" dirty="0" smtClean="0"/>
              <a:t>– Stacked area</a:t>
            </a:r>
            <a:r>
              <a:rPr lang="ko-KR" altLang="en-US" dirty="0" smtClean="0"/>
              <a:t>와 동일하나</a:t>
            </a:r>
            <a:r>
              <a:rPr lang="en-US" altLang="ko-KR" dirty="0" smtClean="0"/>
              <a:t>, 3D</a:t>
            </a:r>
            <a:r>
              <a:rPr lang="ko-KR" altLang="en-US" dirty="0" smtClean="0"/>
              <a:t>로 표현</a:t>
            </a:r>
            <a:endParaRPr lang="en-US" altLang="ko-KR" dirty="0" smtClean="0"/>
          </a:p>
          <a:p>
            <a:pPr lvl="1"/>
            <a:r>
              <a:rPr lang="en-US" altLang="ko-KR" dirty="0"/>
              <a:t>1</a:t>
            </a:r>
            <a:r>
              <a:rPr lang="en-US" altLang="ko-KR" dirty="0" smtClean="0"/>
              <a:t>00</a:t>
            </a:r>
            <a:r>
              <a:rPr lang="en-US" altLang="ko-KR" dirty="0"/>
              <a:t>% stacked area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값이 전체 </a:t>
            </a:r>
            <a:r>
              <a:rPr lang="ko-KR" altLang="en-US" dirty="0" err="1" smtClean="0"/>
              <a:t>트린드에</a:t>
            </a:r>
            <a:r>
              <a:rPr lang="ko-KR" altLang="en-US" dirty="0" smtClean="0"/>
              <a:t> 기여하는 정도를 퍼센트로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100</a:t>
            </a:r>
            <a:r>
              <a:rPr lang="en-US" altLang="ko-KR" dirty="0"/>
              <a:t>% stacked area in 3-D </a:t>
            </a:r>
            <a:r>
              <a:rPr lang="en-US" altLang="ko-KR" dirty="0" smtClean="0"/>
              <a:t>– 100% stacked area</a:t>
            </a:r>
            <a:r>
              <a:rPr lang="ko-KR" altLang="en-US" dirty="0" smtClean="0"/>
              <a:t>와 동일하나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430766"/>
            <a:ext cx="12030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Copy the example worksheet data into a blank worksheet, or open the worksheet that contains the data that you want to plot in an area chart. (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n.d.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Retrieved September 06, 2016, from https://support.office.com/en-us/article/Present-your-data-in-an-area-chart-f4842b1c-a29b-4766-be07-3b61d2e77d39</a:t>
            </a: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47" y="4962346"/>
            <a:ext cx="2449870" cy="1158120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46" y="5011583"/>
            <a:ext cx="2313482" cy="1124904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830" y="4952734"/>
            <a:ext cx="2438822" cy="1197037"/>
          </a:xfrm>
          <a:prstGeom prst="rect">
            <a:avLst/>
          </a:prstGeom>
        </p:spPr>
      </p:pic>
      <p:sp>
        <p:nvSpPr>
          <p:cNvPr id="11" name="Rectangle 6"/>
          <p:cNvSpPr/>
          <p:nvPr/>
        </p:nvSpPr>
        <p:spPr>
          <a:xfrm>
            <a:off x="1604846" y="4572001"/>
            <a:ext cx="2313482" cy="410514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2-D, 3-D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area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7"/>
          <p:cNvSpPr/>
          <p:nvPr/>
        </p:nvSpPr>
        <p:spPr>
          <a:xfrm>
            <a:off x="4181706" y="4572001"/>
            <a:ext cx="3245005" cy="410514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Stacked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area, stacked area in 3D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7745510" y="4572001"/>
            <a:ext cx="3265390" cy="39034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100% stacked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area,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100% stacked area in 3-D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96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Horizon chart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66700" y="1473958"/>
            <a:ext cx="11633200" cy="307573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공간을 여러 개의 밴드로 나눠서 밴드를 겹겹이 쌓음으로써 공간 활용도를 높임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한정된 공간에 더 많은 차트를 넣을 수 있기 때문에 데이터를 비교하는 데 용이함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동일한 밴드의 그래프들 위치를 비교하면서 절대적인 </a:t>
            </a:r>
            <a:r>
              <a:rPr lang="ko-KR" altLang="en-US" dirty="0" err="1" smtClean="0"/>
              <a:t>차이값을</a:t>
            </a:r>
            <a:r>
              <a:rPr lang="ko-KR" altLang="en-US" dirty="0" smtClean="0"/>
              <a:t> 추정할 수 있음</a:t>
            </a:r>
            <a:r>
              <a:rPr lang="en-US" altLang="ko-KR" dirty="0" smtClean="0"/>
              <a:t>.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차트 유형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Mirrored graph – </a:t>
            </a:r>
            <a:r>
              <a:rPr lang="ko-KR" altLang="en-US" dirty="0">
                <a:solidFill>
                  <a:prstClr val="black"/>
                </a:solidFill>
              </a:rPr>
              <a:t>부정적인 값을 긍정적인 값을 표기하는 영역에 같이 위치시킴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색조 사용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Offset graph </a:t>
            </a:r>
            <a:r>
              <a:rPr lang="en-US" altLang="ko-KR" dirty="0" smtClean="0">
                <a:solidFill>
                  <a:prstClr val="black"/>
                </a:solidFill>
              </a:rPr>
              <a:t>–mirrored graph</a:t>
            </a:r>
            <a:r>
              <a:rPr lang="ko-KR" altLang="en-US" dirty="0" smtClean="0">
                <a:solidFill>
                  <a:prstClr val="black"/>
                </a:solidFill>
              </a:rPr>
              <a:t>와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유사하나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부정적인 값과 긍정적인 값은 서로 상쇄되는 방향으로 위치시킴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549903"/>
            <a:ext cx="120308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Heer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J., Kong, N., &amp; 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Agrawala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M. (2009). Sizing the horizon. </a:t>
            </a:r>
            <a:r>
              <a:rPr kumimoji="0" lang="en-GB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Proceedings of the 27th International Conference on Human Factors in Computing Systems - CHI 09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doi:10.1145/1518701.1518897 </a:t>
            </a:r>
          </a:p>
        </p:txBody>
      </p:sp>
      <p:pic>
        <p:nvPicPr>
          <p:cNvPr id="1028" name="Picture 4" descr="http://vis.berkeley.edu/papers/horizon/constru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34" y="3688691"/>
            <a:ext cx="8430864" cy="256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6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Horizon chart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dirty="0" smtClean="0"/>
              <a:t>Chart size:</a:t>
            </a:r>
          </a:p>
          <a:p>
            <a:pPr lvl="1"/>
            <a:r>
              <a:rPr lang="ko-KR" altLang="en-US" dirty="0" smtClean="0"/>
              <a:t>밴드를 삽입하면 차트 전체의 크기를 줄이는 데 효과적임</a:t>
            </a:r>
            <a:r>
              <a:rPr lang="en-US" altLang="ko-KR" dirty="0" smtClean="0"/>
              <a:t>.</a:t>
            </a:r>
            <a:endParaRPr lang="en-GB" altLang="ko-KR" dirty="0"/>
          </a:p>
          <a:p>
            <a:pPr lvl="2"/>
            <a:r>
              <a:rPr lang="ko-KR" altLang="en-US" dirty="0" smtClean="0"/>
              <a:t>공간이 있는 경우에는 </a:t>
            </a:r>
            <a:r>
              <a:rPr lang="en-US" altLang="ko-KR" dirty="0" smtClean="0"/>
              <a:t>1-band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공간이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없는 경우에는 </a:t>
            </a:r>
            <a:r>
              <a:rPr lang="en-US" altLang="ko-KR" dirty="0" smtClean="0"/>
              <a:t>2-band mirrored chart</a:t>
            </a:r>
            <a:r>
              <a:rPr lang="ko-KR" altLang="en-US" dirty="0" smtClean="0"/>
              <a:t>를 사용함</a:t>
            </a:r>
            <a:r>
              <a:rPr lang="en-US" altLang="ko-KR" dirty="0" smtClean="0"/>
              <a:t>.</a:t>
            </a:r>
          </a:p>
          <a:p>
            <a:pPr lvl="2"/>
            <a:r>
              <a:rPr lang="en-GB" altLang="ko-KR" dirty="0" smtClean="0"/>
              <a:t>2-band mirrored charts</a:t>
            </a:r>
            <a:r>
              <a:rPr lang="ko-KR" altLang="en-US" dirty="0" smtClean="0"/>
              <a:t>의 높이는 밴드가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개인 경우 </a:t>
            </a:r>
            <a:r>
              <a:rPr lang="en-US" altLang="ko-KR" dirty="0" smtClean="0"/>
              <a:t>24pixels</a:t>
            </a:r>
            <a:r>
              <a:rPr lang="ko-KR" altLang="en-US" dirty="0" smtClean="0"/>
              <a:t> 보다 적음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4 </a:t>
            </a:r>
            <a:r>
              <a:rPr lang="ko-KR" altLang="en-US" dirty="0" smtClean="0"/>
              <a:t>밴드 사용은 권장하지 않음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1-band</a:t>
            </a:r>
            <a:r>
              <a:rPr lang="ko-KR" altLang="en-US" dirty="0" smtClean="0"/>
              <a:t> </a:t>
            </a:r>
            <a:r>
              <a:rPr lang="en-US" altLang="ko-KR" dirty="0" smtClean="0"/>
              <a:t>chart </a:t>
            </a:r>
            <a:r>
              <a:rPr lang="ko-KR" altLang="en-US" dirty="0" smtClean="0"/>
              <a:t>높이는 </a:t>
            </a:r>
            <a:r>
              <a:rPr lang="en-US" altLang="ko-KR" dirty="0" smtClean="0"/>
              <a:t>24 pixels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 2-band chart</a:t>
            </a:r>
            <a:r>
              <a:rPr lang="ko-KR" altLang="en-US" dirty="0" smtClean="0"/>
              <a:t>의 높이는 </a:t>
            </a:r>
            <a:r>
              <a:rPr lang="en-US" altLang="ko-KR" dirty="0" smtClean="0"/>
              <a:t>6pixels </a:t>
            </a:r>
            <a:r>
              <a:rPr lang="ko-KR" altLang="en-US" dirty="0" smtClean="0"/>
              <a:t>이상이 될 것을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권장함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549903"/>
            <a:ext cx="120308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Heer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J., Kong, N., &amp; 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Agrawala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M. (2009). Sizing the horizon. </a:t>
            </a:r>
            <a:r>
              <a:rPr kumimoji="0" lang="en-GB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Proceedings of the 27th International Conference on Human Factors in Computing Systems - CHI 09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doi:10.1145/1518701.1518897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95" y="3405188"/>
            <a:ext cx="96393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8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시각화의 목적에 따른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데이터의 종류와 목적에 따라 적합한 차트 종류는 다음과 같이 구분됨 </a:t>
            </a:r>
            <a:r>
              <a:rPr lang="en-US" altLang="ko-KR" dirty="0" smtClean="0"/>
              <a:t>(Kirk, 2012)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12944" y="2110078"/>
            <a:ext cx="2159000" cy="61993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범주 비교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2944" y="3038369"/>
            <a:ext cx="2159000" cy="615117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부분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전체 관계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2944" y="3966660"/>
            <a:ext cx="2159000" cy="61993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시간에 다른 변화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12944" y="4894951"/>
            <a:ext cx="2159000" cy="615116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연결과 관계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2944" y="5823241"/>
            <a:ext cx="2159000" cy="61993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위치정보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6" name="Picture 4" descr="compare icon char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77" y="1955277"/>
            <a:ext cx="1808062" cy="18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mpare icon chart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751" y="3349700"/>
            <a:ext cx="1673438" cy="167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pare icon chart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903" y="4629545"/>
            <a:ext cx="1812022" cy="181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971944" y="2110078"/>
            <a:ext cx="4622800" cy="618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두개 이상의 범주의 절대적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상대적 차이 비교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71944" y="3036764"/>
            <a:ext cx="4622800" cy="618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범주형 변수의 위계적 구조를 파악하고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정량적으로 연결하여 구성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71944" y="3967462"/>
            <a:ext cx="4622800" cy="618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연속적인 시간에 따른 추세나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값의 패턴 변화 표현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71944" y="4891741"/>
            <a:ext cx="4622800" cy="618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다변량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변수의 연결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분포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패턴을 분석하여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연결 정도 평가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71944" y="5823241"/>
            <a:ext cx="4622800" cy="618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지역적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공간적 데이터를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맵핑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프레임워크 위에 표현함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4764" y="6600043"/>
            <a:ext cx="42130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Andy. Data Visualization: a successful design process.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Ltd, 2012.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7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Stacked Area Chart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 smtClean="0"/>
              <a:t>특정 지역의 인구 수를 보여주는 데 적합함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구성요소의 </a:t>
            </a:r>
            <a:r>
              <a:rPr lang="ko-KR" altLang="en-US" sz="1800" dirty="0" err="1" smtClean="0"/>
              <a:t>트랜드를</a:t>
            </a:r>
            <a:r>
              <a:rPr lang="ko-KR" altLang="en-US" sz="1800" dirty="0" smtClean="0"/>
              <a:t> 보는 데 효과적임</a:t>
            </a:r>
            <a:r>
              <a:rPr lang="en-US" altLang="ko-KR" sz="1800" dirty="0" smtClean="0"/>
              <a:t>.</a:t>
            </a:r>
          </a:p>
          <a:p>
            <a:r>
              <a:rPr lang="ko-KR" altLang="en-US" sz="1800" dirty="0" smtClean="0"/>
              <a:t>부분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전체 관계를 보이는 데 효과적임</a:t>
            </a:r>
            <a:r>
              <a:rPr lang="en-US" altLang="ko-KR" sz="1800" dirty="0" smtClean="0"/>
              <a:t>.</a:t>
            </a:r>
            <a:endParaRPr lang="en-US" altLang="ko-KR" sz="1800" u="sng" dirty="0"/>
          </a:p>
          <a:p>
            <a:r>
              <a:rPr lang="ko-KR" altLang="en-US" sz="1800" dirty="0" smtClean="0"/>
              <a:t>구성요소</a:t>
            </a:r>
            <a:r>
              <a:rPr lang="en-US" altLang="ko-KR" sz="1800" dirty="0" smtClean="0"/>
              <a:t>: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색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다른 색의 레이어를 이용함으로써 데이터를 구분할 수 있음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투명도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시야 가림을 방지할 수 있음</a:t>
            </a:r>
            <a:r>
              <a:rPr lang="en-US" altLang="ko-KR" sz="1800" dirty="0" smtClean="0"/>
              <a:t>.</a:t>
            </a:r>
            <a:endParaRPr lang="en-US" altLang="ko-KR" sz="1800" u="sng" dirty="0"/>
          </a:p>
          <a:p>
            <a:endParaRPr lang="en-US" altLang="ko-KR" sz="1800" u="sng" dirty="0"/>
          </a:p>
          <a:p>
            <a:pPr marL="0" indent="0">
              <a:buNone/>
            </a:pPr>
            <a:endParaRPr lang="en-GB" altLang="ko-KR" sz="1000" u="sng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369210"/>
            <a:ext cx="12030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CMS, C. (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n.d.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When to use a Stacked Area Chart. Retrieved September 06, 2016, from http://www.chartblocks.com/en/support/faqs/faq/when-to-use-a-stacked-area-chart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Last updated on February 27, 2014by 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Shilpi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ChoudhuryInCharting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Guidelines. (2014). Choosing the right chart type: Line charts vs Area charts - 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FusionBrew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The </a:t>
            </a:r>
            <a:r>
              <a:rPr kumimoji="0" lang="en-GB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FusionCharts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Blog. Retrieved September 06, 2016, from http://www.fusioncharts.com/blog/2013/06/line-charts-vs-area-charts/ 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662" y="3275858"/>
            <a:ext cx="3591611" cy="2966451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5" y="3256875"/>
            <a:ext cx="3524244" cy="29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28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Stream graph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다수를 대상으로 많은 양의 데이터를 한번에 보이기 적합함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과학적이거나 수학적인 데이터보다는 유기체나 감정적인 변수의 표현에 적합함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549903"/>
            <a:ext cx="120308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Byron, L., &amp; Wattenberg, M. (2008). Stacked Graphs – Geometry &amp; Aesthetics. </a:t>
            </a:r>
            <a:r>
              <a:rPr kumimoji="0" lang="en-GB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IEEE Trans. Visual. </a:t>
            </a:r>
            <a:r>
              <a:rPr kumimoji="0" lang="en-GB" altLang="ko-KR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Comput</a:t>
            </a:r>
            <a:r>
              <a:rPr kumimoji="0" lang="en-GB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Graphics IEEE Transactions on Visualization and Computer Graphics,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GB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14</a:t>
            </a:r>
            <a:r>
              <a:rPr kumimoji="0" lang="en-GB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(6), 1245-1252. doi:10.1109/tvcg.2008.166 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46" y="2835824"/>
            <a:ext cx="5328508" cy="27328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9008" y="2835824"/>
            <a:ext cx="5804292" cy="285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구성 요소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축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줄무늬 종류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(stripe) 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명목 변수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예술가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줄무늬의 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(stripes) 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정량적인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주일에 예술가가 듣는 곡의 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밝기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수준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예술가가 듣는 곡의 수에 따라 명암을 다르게 할 수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색조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시각화 목적에 따라 명목 변수를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기준으로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색조 추가 가능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예술가가 듣는 음악의 종류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8787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Candlestick Chart</a:t>
            </a:r>
            <a:endParaRPr lang="ko-KR" altLang="en-US" sz="2800" dirty="0"/>
          </a:p>
        </p:txBody>
      </p:sp>
      <p:sp>
        <p:nvSpPr>
          <p:cNvPr id="9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일반적으로 금융 맥락에서 사용해 주어진 가간에 주식에 대한 통계정보를 보여주는 데에 사용함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1600" dirty="0" smtClean="0"/>
              <a:t>단기 전망 반영에 사용함</a:t>
            </a:r>
            <a:r>
              <a:rPr lang="en-US" altLang="ko-KR" sz="1600" dirty="0" smtClean="0"/>
              <a:t>.</a:t>
            </a:r>
            <a:endParaRPr lang="ko-KR" altLang="en-US" sz="1600" dirty="0"/>
          </a:p>
          <a:p>
            <a:r>
              <a:rPr lang="ko-KR" altLang="en-US" sz="1600" dirty="0" smtClean="0"/>
              <a:t>오늘 종가이 어제 종가에서 비교적 진행 </a:t>
            </a:r>
            <a:r>
              <a:rPr lang="ko-KR" altLang="en-US" sz="1600" dirty="0"/>
              <a:t>강조하기 위해 </a:t>
            </a:r>
            <a:r>
              <a:rPr lang="ko-KR" altLang="en-US" sz="1600" dirty="0" smtClean="0"/>
              <a:t>사용이 적합함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en-US" altLang="ko-KR" sz="1600" dirty="0" smtClean="0"/>
              <a:t>Candlestick Chart </a:t>
            </a:r>
            <a:r>
              <a:rPr lang="ko-KR" altLang="en-US" sz="1600" dirty="0" smtClean="0"/>
              <a:t>체색의 </a:t>
            </a:r>
            <a:r>
              <a:rPr lang="ko-KR" altLang="en-US" sz="1600" dirty="0"/>
              <a:t>변화를 보</a:t>
            </a:r>
            <a:r>
              <a:rPr lang="ko-KR" altLang="en-US" sz="1600" dirty="0" smtClean="0"/>
              <a:t>면 </a:t>
            </a:r>
            <a:r>
              <a:rPr lang="ko-KR" altLang="en-US" sz="1600" dirty="0"/>
              <a:t>일상의 감정을 해석하기 </a:t>
            </a:r>
            <a:r>
              <a:rPr lang="ko-KR" altLang="en-US" sz="1600" dirty="0" smtClean="0"/>
              <a:t>쉬움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1600" dirty="0" smtClean="0"/>
              <a:t>읽는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사람이 어느 정도의 학습을 해야 사용하기 </a:t>
            </a:r>
            <a:r>
              <a:rPr lang="ko-KR" altLang="en-US" sz="1600" dirty="0" err="1" smtClean="0"/>
              <a:t>효율적임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549903"/>
            <a:ext cx="12030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By the end of the session, buyers resurfaced and pushed prices back to the opening level and the session high. 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n.d.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). Introduction to Candlesticks. Retrieved September 06, 2016, from http://stockcharts.com/school/doku.php?id=chart_school:chart_analysis:introduction_to_candlesticks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Staff, I. (2014). Candlestick Charting: What Is It? Retrieved September 06, 2016, from http://www.investopedia.com/articles/technical/02/121702.asp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077" y="3030028"/>
            <a:ext cx="5700902" cy="35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45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Candlestick Chart</a:t>
            </a:r>
            <a:endParaRPr lang="ko-KR" altLang="en-US" dirty="0"/>
          </a:p>
        </p:txBody>
      </p:sp>
      <p:sp>
        <p:nvSpPr>
          <p:cNvPr id="9" name="내용 개체 틀 4"/>
          <p:cNvSpPr>
            <a:spLocks noGrp="1"/>
          </p:cNvSpPr>
          <p:nvPr>
            <p:ph idx="1"/>
          </p:nvPr>
        </p:nvSpPr>
        <p:spPr>
          <a:xfrm>
            <a:off x="266700" y="1118586"/>
            <a:ext cx="6595739" cy="5058377"/>
          </a:xfrm>
        </p:spPr>
        <p:txBody>
          <a:bodyPr/>
          <a:lstStyle/>
          <a:p>
            <a:r>
              <a:rPr lang="ko-KR" altLang="en-US" dirty="0" smtClean="0"/>
              <a:t>구성 요소</a:t>
            </a:r>
            <a:r>
              <a:rPr lang="en-US" altLang="ko-KR" dirty="0" smtClean="0"/>
              <a:t>:</a:t>
            </a:r>
          </a:p>
          <a:p>
            <a:pPr lvl="1"/>
            <a:r>
              <a:rPr lang="en-US" altLang="ko-KR" dirty="0" smtClean="0"/>
              <a:t>real body</a:t>
            </a:r>
          </a:p>
          <a:p>
            <a:pPr lvl="2"/>
            <a:r>
              <a:rPr lang="ko-KR" altLang="en-US" dirty="0" smtClean="0"/>
              <a:t>주식가격이 시가보다 높게 닫으면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색을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채우지 않음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주식 가격이 시가보다 낮게 닫으면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색을 채움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길고 빈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는 강한 구매 압박을 표시함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 </a:t>
            </a:r>
            <a:r>
              <a:rPr lang="ko-KR" altLang="en-US" dirty="0" smtClean="0"/>
              <a:t>길고 가득 찬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는 강한 판매 압박을 표시함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실제 몸 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밑 선 </a:t>
            </a:r>
            <a:r>
              <a:rPr lang="en-US" altLang="ko-KR" dirty="0" smtClean="0"/>
              <a:t>(upper shadow/lower shadow)</a:t>
            </a:r>
          </a:p>
          <a:p>
            <a:pPr lvl="2"/>
            <a:r>
              <a:rPr lang="ko-KR" altLang="en-US" dirty="0" smtClean="0"/>
              <a:t>주식 가격이 시가보다 높게 닫음</a:t>
            </a:r>
            <a:r>
              <a:rPr lang="en-US" altLang="ko-KR" dirty="0" smtClean="0"/>
              <a:t>: body </a:t>
            </a:r>
            <a:r>
              <a:rPr lang="ko-KR" altLang="en-US" dirty="0" smtClean="0"/>
              <a:t>아래 밑 선은 시가를 표시하고 위 선은 종가를 표시함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주식 가격이 시가보다 낮게 닫음</a:t>
            </a:r>
            <a:r>
              <a:rPr lang="en-US" altLang="ko-KR" dirty="0" smtClean="0"/>
              <a:t>: body</a:t>
            </a:r>
            <a:r>
              <a:rPr lang="ko-KR" altLang="en-US" dirty="0" smtClean="0"/>
              <a:t> 위 선은 시가를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표시하고 밑 선은 종가를 표시함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err="1" smtClean="0"/>
              <a:t>윗</a:t>
            </a:r>
            <a:r>
              <a:rPr lang="ko-KR" altLang="en-US" dirty="0" smtClean="0"/>
              <a:t> 선이 길고 밑 선이 짧으면 구매자가 세션을 지배하고 있는 것을 의미함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밑 선이 길고 </a:t>
            </a:r>
            <a:r>
              <a:rPr lang="ko-KR" altLang="en-US" dirty="0" err="1" smtClean="0"/>
              <a:t>윗</a:t>
            </a:r>
            <a:r>
              <a:rPr lang="ko-KR" altLang="en-US" dirty="0" smtClean="0"/>
              <a:t> 선이 짧으면 판매자가 세션을 지배하고 있는 것을 의미함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mtClean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549903"/>
            <a:ext cx="12030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Byron, L., &amp; Wattenberg, M. (2008). Stacked Graphs – Geometry &amp; Aesthetics. </a:t>
            </a:r>
            <a:r>
              <a:rPr kumimoji="0" lang="en-GB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IEEE Trans. Visual. </a:t>
            </a:r>
            <a:r>
              <a:rPr kumimoji="0" lang="en-GB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Comput</a:t>
            </a:r>
            <a:r>
              <a:rPr kumimoji="0" lang="en-GB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. Graphics IEEE Transactions on Visualization and Computer Graphics,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</a:t>
            </a:r>
            <a:r>
              <a:rPr kumimoji="0" lang="en-GB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14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(6), 1245-1252. doi:10.1109/tvcg.2008.166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328" y="1659123"/>
            <a:ext cx="3204032" cy="2022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822" y="1659123"/>
            <a:ext cx="1925506" cy="1931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191" y="3722586"/>
            <a:ext cx="2298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1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549903"/>
            <a:ext cx="12030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n.d.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). Retrieved September 07, 2016, from https://www.gislounge.com/overview-flow-mapping/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266700" y="365125"/>
            <a:ext cx="11633200" cy="68575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Flow map</a:t>
            </a:r>
            <a:endParaRPr lang="ko-KR" altLang="en-US" sz="2800" dirty="0"/>
          </a:p>
        </p:txBody>
      </p:sp>
      <p:sp>
        <p:nvSpPr>
          <p:cNvPr id="9" name="내용 개체 틀 4"/>
          <p:cNvSpPr>
            <a:spLocks noGrp="1"/>
          </p:cNvSpPr>
          <p:nvPr>
            <p:ph idx="1"/>
          </p:nvPr>
        </p:nvSpPr>
        <p:spPr>
          <a:xfrm>
            <a:off x="266700" y="1473958"/>
            <a:ext cx="11633200" cy="4703005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지도 제작에 유용해 지역 간에 물건 흐름을 표시하는 데에 사용이 적절함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ko-KR" altLang="en-US" sz="1600" dirty="0" smtClean="0"/>
              <a:t>상품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기상 현상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사람이나 다른 생물의 움직임을 표시하는 데 효과적임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작은 지도에는 많은 아이템들이 한 공간에서 크기차이가 잘 보이기 때문에 물품이 어디로 가는지 교통 패턴이 어떤지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바람 패턴이 어떤지에 대해 파악하기 쉬움 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Flow map </a:t>
            </a:r>
            <a:r>
              <a:rPr lang="ko-KR" altLang="en-US" sz="1600" dirty="0" smtClean="0"/>
              <a:t>유형</a:t>
            </a:r>
            <a:r>
              <a:rPr lang="en-US" altLang="ko-KR" sz="1600" dirty="0" smtClean="0"/>
              <a:t>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40" y="2846797"/>
            <a:ext cx="4019480" cy="37532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6700" y="3583877"/>
            <a:ext cx="6096000" cy="22790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Radial-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하나의 원천에서 여러 목적지 간에 관계를 표시하는 데에 사용됨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경로의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네트워크 간에 양을 표시하는 데에 사용됨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보통 교통 네트워크나 통신 네트워크에 사용됨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Distributive- Radial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유형과 비슷하지만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특성 차이는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하나의 원천에서 큰 선으로 표시하고 시작해 작은 선 표시로 많은 목적지로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퍼져 나감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457200" marR="0" lvl="1" indent="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081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Showing changes over time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0" y="6549903"/>
            <a:ext cx="12030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Byron, L., &amp; Wattenberg, M. (2008). Stacked Graphs – Geometry &amp; Aesthetics. </a:t>
            </a:r>
            <a:r>
              <a:rPr kumimoji="0" lang="en-GB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IEEE Trans. Visual. </a:t>
            </a:r>
            <a:r>
              <a:rPr kumimoji="0" lang="en-GB" sz="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Comput</a:t>
            </a:r>
            <a:r>
              <a:rPr kumimoji="0" lang="en-GB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. Graphics IEEE Transactions on Visualization and Computer Graphics,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</a:t>
            </a:r>
            <a:r>
              <a:rPr kumimoji="0" lang="en-GB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14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(6), 1245-1252. doi:10.1109/tvcg.2008.166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266700" y="365125"/>
            <a:ext cx="11633200" cy="68575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Flow map</a:t>
            </a:r>
            <a:endParaRPr lang="ko-KR" altLang="en-US" sz="2800" dirty="0"/>
          </a:p>
        </p:txBody>
      </p:sp>
      <p:sp>
        <p:nvSpPr>
          <p:cNvPr id="9" name="내용 개체 틀 4"/>
          <p:cNvSpPr>
            <a:spLocks noGrp="1"/>
          </p:cNvSpPr>
          <p:nvPr>
            <p:ph idx="1"/>
          </p:nvPr>
        </p:nvSpPr>
        <p:spPr>
          <a:xfrm>
            <a:off x="266700" y="1473958"/>
            <a:ext cx="6891746" cy="4703005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구성 요소</a:t>
            </a:r>
            <a:r>
              <a:rPr lang="en-US" altLang="ko-KR" sz="1600" dirty="0" smtClean="0"/>
              <a:t>:</a:t>
            </a:r>
          </a:p>
          <a:p>
            <a:pPr lvl="1"/>
            <a:r>
              <a:rPr lang="ko-KR" altLang="en-US" sz="1600" dirty="0" smtClean="0"/>
              <a:t>노드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지역을 표시로 사용됨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선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흐름의 정도에 따라 선의 두깨가 달라짐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ko-KR" altLang="en-US" sz="1600" dirty="0" smtClean="0"/>
              <a:t>두꺼워질 수록 트래픽 더 혼잡함</a:t>
            </a:r>
            <a:r>
              <a:rPr lang="en-US" altLang="ko-KR" sz="1600" dirty="0" smtClean="0"/>
              <a:t>).</a:t>
            </a:r>
          </a:p>
          <a:p>
            <a:pPr lvl="1"/>
            <a:r>
              <a:rPr lang="ko-KR" altLang="en-US" sz="1600" dirty="0" smtClean="0"/>
              <a:t>백터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방향을 나타나기 위해 선대신 백터 사용하면 효과적임</a:t>
            </a:r>
            <a:r>
              <a:rPr lang="en-US" altLang="ko-KR" sz="1600" dirty="0" smtClean="0"/>
              <a:t>.</a:t>
            </a:r>
          </a:p>
          <a:p>
            <a:pPr lvl="2"/>
            <a:r>
              <a:rPr lang="ko-KR" altLang="en-US" dirty="0" smtClean="0"/>
              <a:t>방향과 크기 구별하기 위해 백터의 방향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포인트 크기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선 두께를 고려해 표시함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정성적 데이터를 표시하려면 일정한 두깨인 백터 선 적절함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정량적 데이터를 표시하려면 양에 따라 백터 선의 두께도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달라짐</a:t>
            </a:r>
            <a:r>
              <a:rPr lang="en-US" altLang="ko-KR" dirty="0" smtClean="0"/>
              <a:t>.</a:t>
            </a:r>
          </a:p>
        </p:txBody>
      </p:sp>
      <p:pic>
        <p:nvPicPr>
          <p:cNvPr id="1026" name="Picture 2" descr="flow map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891" y="1774099"/>
            <a:ext cx="4316912" cy="316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22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연결과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92284"/>
            <a:ext cx="11061700" cy="4084679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Scatter </a:t>
            </a:r>
            <a:r>
              <a:rPr lang="en-US" altLang="ko-KR" dirty="0"/>
              <a:t>plot</a:t>
            </a:r>
            <a:endParaRPr lang="ko-KR" altLang="ko-KR" dirty="0"/>
          </a:p>
          <a:p>
            <a:r>
              <a:rPr lang="en-US" altLang="ko-KR" dirty="0" smtClean="0"/>
              <a:t>Bubble </a:t>
            </a:r>
            <a:r>
              <a:rPr lang="en-US" altLang="ko-KR" dirty="0"/>
              <a:t>plot</a:t>
            </a:r>
            <a:endParaRPr lang="ko-KR" altLang="ko-KR" dirty="0"/>
          </a:p>
          <a:p>
            <a:r>
              <a:rPr lang="en-US" altLang="ko-KR" dirty="0"/>
              <a:t>S</a:t>
            </a:r>
            <a:r>
              <a:rPr lang="en-US" altLang="ko-KR" dirty="0" smtClean="0"/>
              <a:t>catter </a:t>
            </a:r>
            <a:r>
              <a:rPr lang="en-US" altLang="ko-KR" dirty="0"/>
              <a:t>plot matrix</a:t>
            </a:r>
            <a:endParaRPr lang="ko-KR" altLang="ko-KR" dirty="0"/>
          </a:p>
          <a:p>
            <a:r>
              <a:rPr lang="en-US" altLang="ko-KR" dirty="0" err="1" smtClean="0"/>
              <a:t>Heatmap</a:t>
            </a:r>
            <a:r>
              <a:rPr lang="en-US" altLang="ko-KR" dirty="0" smtClean="0"/>
              <a:t>(matrix </a:t>
            </a:r>
            <a:r>
              <a:rPr lang="en-US" altLang="ko-KR" dirty="0"/>
              <a:t>chart)</a:t>
            </a:r>
            <a:endParaRPr lang="ko-KR" altLang="ko-KR" dirty="0"/>
          </a:p>
          <a:p>
            <a:r>
              <a:rPr lang="en-US" altLang="ko-KR" dirty="0"/>
              <a:t>Parallel sets(parallel </a:t>
            </a:r>
            <a:r>
              <a:rPr lang="en-US" altLang="ko-KR" dirty="0" err="1"/>
              <a:t>coordiations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en-US" altLang="ko-KR" dirty="0" smtClean="0"/>
              <a:t>Radial </a:t>
            </a:r>
            <a:r>
              <a:rPr lang="en-US" altLang="ko-KR" dirty="0"/>
              <a:t>network</a:t>
            </a:r>
            <a:endParaRPr lang="ko-KR" altLang="ko-KR" dirty="0"/>
          </a:p>
          <a:p>
            <a:r>
              <a:rPr lang="en-US" altLang="ko-KR" dirty="0" smtClean="0"/>
              <a:t>Network </a:t>
            </a:r>
            <a:r>
              <a:rPr lang="en-US" altLang="ko-KR" dirty="0"/>
              <a:t>diagram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473958"/>
            <a:ext cx="2159000" cy="61993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연결과 관계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97200" y="1473958"/>
            <a:ext cx="4622800" cy="6183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다변량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변수의 연결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패턴을 분석하여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연결 정도 평가</a:t>
            </a:r>
          </a:p>
        </p:txBody>
      </p:sp>
      <p:pic>
        <p:nvPicPr>
          <p:cNvPr id="9218" name="Picture 2" descr="scatter plot ic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43" y="2688141"/>
            <a:ext cx="1583821" cy="158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catter plot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8" y="4936289"/>
            <a:ext cx="1379227" cy="137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catter plot ic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627" y="2583862"/>
            <a:ext cx="1627213" cy="16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" b="16168"/>
          <a:stretch/>
        </p:blipFill>
        <p:spPr>
          <a:xfrm>
            <a:off x="9996567" y="4824428"/>
            <a:ext cx="1875295" cy="1627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1" b="17621"/>
          <a:stretch/>
        </p:blipFill>
        <p:spPr>
          <a:xfrm>
            <a:off x="5465389" y="4793916"/>
            <a:ext cx="1764490" cy="1521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t="10925" r="17222" b="25185"/>
          <a:stretch/>
        </p:blipFill>
        <p:spPr>
          <a:xfrm>
            <a:off x="9979821" y="2501900"/>
            <a:ext cx="1758718" cy="17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35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</a:t>
            </a:r>
            <a:r>
              <a:rPr lang="en-US" altLang="ko-KR" dirty="0"/>
              <a:t> </a:t>
            </a:r>
            <a:r>
              <a:rPr lang="ko-KR" altLang="en-US" dirty="0"/>
              <a:t>종류 </a:t>
            </a:r>
            <a:r>
              <a:rPr lang="en-US" altLang="ko-KR" dirty="0"/>
              <a:t>// </a:t>
            </a:r>
            <a:r>
              <a:rPr lang="ko-KR" altLang="en-US" dirty="0"/>
              <a:t>연결과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데이터 유형과 활용 목적에 따라 아래의 그래프 중 적합한 것을 골라서 사용해야 함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486453"/>
              </p:ext>
            </p:extLst>
          </p:nvPr>
        </p:nvGraphicFramePr>
        <p:xfrm>
          <a:off x="1670049" y="1880424"/>
          <a:ext cx="8826501" cy="457731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942167">
                  <a:extLst>
                    <a:ext uri="{9D8B030D-6E8A-4147-A177-3AD203B41FA5}">
                      <a16:colId xmlns:a16="http://schemas.microsoft.com/office/drawing/2014/main" xmlns="" val="1771022989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1376868056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2581537268"/>
                    </a:ext>
                  </a:extLst>
                </a:gridCol>
              </a:tblGrid>
              <a:tr h="351762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variable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Visual variable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1215837"/>
                  </a:ext>
                </a:extLst>
              </a:tr>
              <a:tr h="54932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Scatter plot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정량변수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0040938"/>
                  </a:ext>
                </a:extLst>
              </a:tr>
              <a:tr h="54932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Bubble plot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정량변수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0318237"/>
                  </a:ext>
                </a:extLst>
              </a:tr>
              <a:tr h="54932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Scatter plot matrix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정량변수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5655137"/>
                  </a:ext>
                </a:extLst>
              </a:tr>
              <a:tr h="780622">
                <a:tc>
                  <a:txBody>
                    <a:bodyPr/>
                    <a:lstStyle/>
                    <a:p>
                      <a:r>
                        <a:rPr lang="en-US" altLang="ko-KR" sz="1600" dirty="0" err="1" smtClean="0"/>
                        <a:t>Heatmap</a:t>
                      </a:r>
                      <a:r>
                        <a:rPr lang="en-US" altLang="ko-KR" sz="1600" dirty="0" smtClean="0"/>
                        <a:t>(matrix chart)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3638929"/>
                  </a:ext>
                </a:extLst>
              </a:tr>
              <a:tr h="54932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Parallel sets</a:t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(parallel </a:t>
                      </a:r>
                      <a:r>
                        <a:rPr lang="en-US" altLang="ko-KR" sz="1600" dirty="0" err="1" smtClean="0"/>
                        <a:t>coordiations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너비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연관성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3121905"/>
                  </a:ext>
                </a:extLst>
              </a:tr>
              <a:tr h="549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Radial network</a:t>
                      </a:r>
                      <a:endParaRPr lang="ko-KR" altLang="ko-KR" sz="16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연관성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너비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명암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기호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크기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1331281"/>
                  </a:ext>
                </a:extLst>
              </a:tr>
              <a:tr h="54932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Network diagram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연관성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356544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4764" y="6600043"/>
            <a:ext cx="42130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Andy. Data Visualization: a successful design process.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Ltd, 2012.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498474" y="3590806"/>
            <a:ext cx="3340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991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Scatter plot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단순하고</a:t>
            </a:r>
            <a:r>
              <a:rPr lang="en-US" altLang="ko-KR" smtClean="0"/>
              <a:t>, </a:t>
            </a:r>
            <a:r>
              <a:rPr lang="ko-KR" altLang="en-US" smtClean="0"/>
              <a:t>직관적이며</a:t>
            </a:r>
            <a:r>
              <a:rPr lang="en-US" altLang="ko-KR" smtClean="0"/>
              <a:t>, </a:t>
            </a:r>
            <a:r>
              <a:rPr lang="ko-KR" altLang="en-US" smtClean="0"/>
              <a:t>자연스러운 시각화 방법임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두 차원의 속성을 가진 많은 양의 데이터를 시각화 하기 좋음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두 요인 간의 경향성과 상관관계를 보기 좋고</a:t>
            </a:r>
            <a:r>
              <a:rPr lang="en-US" altLang="ko-KR" smtClean="0"/>
              <a:t>, </a:t>
            </a:r>
            <a:r>
              <a:rPr lang="ko-KR" altLang="en-US" smtClean="0"/>
              <a:t>군집과</a:t>
            </a:r>
            <a:r>
              <a:rPr lang="en-US" altLang="ko-KR" smtClean="0"/>
              <a:t> </a:t>
            </a:r>
            <a:r>
              <a:rPr lang="ko-KR" altLang="en-US" smtClean="0"/>
              <a:t>이상치를 찾기 용이함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다른 데이터 집합 간의 차이를 비교하기 용이함</a:t>
            </a:r>
            <a:r>
              <a:rPr lang="en-US" altLang="ko-KR" smtClean="0"/>
              <a:t>(Mayorga et al., 2013).</a:t>
            </a:r>
          </a:p>
          <a:p>
            <a:endParaRPr lang="en-US" altLang="ko-KR" smtClean="0"/>
          </a:p>
          <a:p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Plotting connections and relationships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9400" y="6373303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Mayorga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“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Splatterplots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Overcoming Overdraw in Scatter Plots”, IEEE Transactions on Visualization and Computer Graphics ( Volume: 19, Issue: 9, Sept. 2013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HubSpot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VISAGE, “Data Visualization 101: How to design charts and graphs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632" y="3180048"/>
            <a:ext cx="4085167" cy="30282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23" y="3608257"/>
            <a:ext cx="5343242" cy="26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4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Scatter plot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구성요소</a:t>
            </a:r>
            <a:endParaRPr lang="en-US" altLang="ko-KR" smtClean="0"/>
          </a:p>
          <a:p>
            <a:pPr lvl="1"/>
            <a:r>
              <a:rPr lang="ko-KR" altLang="en-US" smtClean="0"/>
              <a:t>축</a:t>
            </a:r>
            <a:r>
              <a:rPr lang="en-US" altLang="ko-KR" smtClean="0"/>
              <a:t>	</a:t>
            </a:r>
          </a:p>
          <a:p>
            <a:pPr lvl="2"/>
            <a:r>
              <a:rPr lang="ko-KR" altLang="en-US" smtClean="0"/>
              <a:t>축 시작값을 </a:t>
            </a:r>
            <a:r>
              <a:rPr lang="en-US" altLang="ko-KR" smtClean="0"/>
              <a:t>0</a:t>
            </a:r>
            <a:r>
              <a:rPr lang="ko-KR" altLang="en-US" smtClean="0"/>
              <a:t>으로 설정하여 데이터 값들이 그래프 중간에 위치하도록 하는 것이 좋음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데이터의 성격에 따라 </a:t>
            </a:r>
            <a:r>
              <a:rPr lang="en-US" altLang="ko-KR" smtClean="0"/>
              <a:t>log scale</a:t>
            </a:r>
            <a:r>
              <a:rPr lang="ko-KR" altLang="en-US" smtClean="0"/>
              <a:t>로 표현하면 시각화가 용이할 수 있음 </a:t>
            </a:r>
            <a:r>
              <a:rPr lang="en-US" altLang="ko-KR" smtClean="0"/>
              <a:t>(</a:t>
            </a:r>
            <a:r>
              <a:rPr lang="ko-KR" altLang="en-US" smtClean="0"/>
              <a:t>소리 </a:t>
            </a:r>
            <a:r>
              <a:rPr lang="en-US" altLang="ko-KR" smtClean="0"/>
              <a:t>dB, </a:t>
            </a:r>
            <a:r>
              <a:rPr lang="ko-KR" altLang="en-US" smtClean="0"/>
              <a:t>주파수 </a:t>
            </a:r>
            <a:r>
              <a:rPr lang="en-US" altLang="ko-KR" smtClean="0"/>
              <a:t>Hz </a:t>
            </a:r>
            <a:r>
              <a:rPr lang="ko-KR" altLang="en-US" smtClean="0"/>
              <a:t>등</a:t>
            </a:r>
            <a:r>
              <a:rPr lang="en-US" altLang="ko-KR" smtClean="0"/>
              <a:t>).</a:t>
            </a:r>
          </a:p>
          <a:p>
            <a:pPr lvl="1"/>
            <a:r>
              <a:rPr lang="ko-KR" altLang="en-US" smtClean="0"/>
              <a:t>점</a:t>
            </a:r>
            <a:endParaRPr lang="en-US" altLang="ko-KR" smtClean="0"/>
          </a:p>
          <a:p>
            <a:pPr lvl="2"/>
            <a:r>
              <a:rPr lang="ko-KR" altLang="en-US" smtClean="0"/>
              <a:t>점의 크기</a:t>
            </a:r>
            <a:r>
              <a:rPr lang="en-US" altLang="ko-KR" smtClean="0"/>
              <a:t>, </a:t>
            </a:r>
            <a:r>
              <a:rPr lang="ko-KR" altLang="en-US" smtClean="0"/>
              <a:t>색을 이용해 추가적인 변수를 표현할 수 있음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정량적인 인지를 주기는 힘들다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추세선</a:t>
            </a:r>
            <a:endParaRPr lang="en-US" altLang="ko-KR" smtClean="0"/>
          </a:p>
          <a:p>
            <a:pPr lvl="2"/>
            <a:r>
              <a:rPr lang="ko-KR" altLang="en-US" smtClean="0"/>
              <a:t>추세선을 삽입하면 데이터 집합에서의 상관관계를 표현할 수 있음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단</a:t>
            </a:r>
            <a:r>
              <a:rPr lang="en-US" altLang="ko-KR" smtClean="0"/>
              <a:t>, </a:t>
            </a:r>
            <a:r>
              <a:rPr lang="ko-KR" altLang="en-US" smtClean="0"/>
              <a:t>세 개 이상의 여러 추세선을 한꺼번에 표현하면 인지하기 어려움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Plotting connections and relationships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460067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HubSpot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VISAGE, “Data Visualization 101: How to design charts and graphs”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65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범주 비교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92284"/>
            <a:ext cx="11061700" cy="4765716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Dot </a:t>
            </a:r>
            <a:r>
              <a:rPr lang="en-US" altLang="ko-KR" dirty="0"/>
              <a:t>plot</a:t>
            </a:r>
            <a:endParaRPr lang="ko-KR" altLang="ko-KR" dirty="0"/>
          </a:p>
          <a:p>
            <a:r>
              <a:rPr lang="en-US" altLang="ko-KR" dirty="0"/>
              <a:t>B</a:t>
            </a:r>
            <a:r>
              <a:rPr lang="en-US" altLang="ko-KR" dirty="0" smtClean="0"/>
              <a:t>ar </a:t>
            </a:r>
            <a:r>
              <a:rPr lang="en-US" altLang="ko-KR" dirty="0"/>
              <a:t>chart</a:t>
            </a:r>
            <a:endParaRPr lang="ko-KR" altLang="ko-KR" dirty="0"/>
          </a:p>
          <a:p>
            <a:r>
              <a:rPr lang="en-US" altLang="ko-KR" dirty="0" smtClean="0"/>
              <a:t>Floating </a:t>
            </a:r>
            <a:r>
              <a:rPr lang="en-US" altLang="ko-KR" dirty="0"/>
              <a:t>bar</a:t>
            </a:r>
            <a:endParaRPr lang="ko-KR" altLang="ko-KR" dirty="0"/>
          </a:p>
          <a:p>
            <a:r>
              <a:rPr lang="en-US" altLang="ko-KR" dirty="0" smtClean="0"/>
              <a:t>Histogram</a:t>
            </a:r>
            <a:endParaRPr lang="ko-KR" altLang="ko-KR" dirty="0"/>
          </a:p>
          <a:p>
            <a:r>
              <a:rPr lang="en-US" altLang="ko-KR" dirty="0" err="1" smtClean="0"/>
              <a:t>Slopegraph</a:t>
            </a:r>
            <a:endParaRPr lang="ko-KR" altLang="ko-KR" dirty="0"/>
          </a:p>
          <a:p>
            <a:r>
              <a:rPr lang="en-US" altLang="ko-KR" dirty="0" smtClean="0"/>
              <a:t>Radial </a:t>
            </a:r>
            <a:r>
              <a:rPr lang="en-US" altLang="ko-KR" dirty="0"/>
              <a:t>chart</a:t>
            </a:r>
            <a:endParaRPr lang="ko-KR" altLang="ko-KR" dirty="0"/>
          </a:p>
          <a:p>
            <a:r>
              <a:rPr lang="en-US" altLang="ko-KR" dirty="0"/>
              <a:t>G</a:t>
            </a:r>
            <a:r>
              <a:rPr lang="en-US" altLang="ko-KR" dirty="0" smtClean="0"/>
              <a:t>lyph </a:t>
            </a:r>
            <a:r>
              <a:rPr lang="en-US" altLang="ko-KR" dirty="0"/>
              <a:t>chart</a:t>
            </a:r>
            <a:endParaRPr lang="ko-KR" altLang="ko-KR" dirty="0"/>
          </a:p>
          <a:p>
            <a:r>
              <a:rPr lang="en-US" altLang="ko-KR" dirty="0"/>
              <a:t>Sankey diagram</a:t>
            </a:r>
            <a:endParaRPr lang="ko-KR" altLang="ko-KR" dirty="0"/>
          </a:p>
          <a:p>
            <a:r>
              <a:rPr lang="en-US" altLang="ko-KR" dirty="0"/>
              <a:t>A</a:t>
            </a:r>
            <a:r>
              <a:rPr lang="en-US" altLang="ko-KR" dirty="0" smtClean="0"/>
              <a:t>rea </a:t>
            </a:r>
            <a:r>
              <a:rPr lang="en-US" altLang="ko-KR" dirty="0"/>
              <a:t>size chart</a:t>
            </a:r>
            <a:endParaRPr lang="ko-KR" altLang="ko-KR" dirty="0"/>
          </a:p>
          <a:p>
            <a:r>
              <a:rPr lang="en-US" altLang="ko-KR" dirty="0"/>
              <a:t>S</a:t>
            </a:r>
            <a:r>
              <a:rPr lang="en-US" altLang="ko-KR" dirty="0" smtClean="0"/>
              <a:t>mall </a:t>
            </a:r>
            <a:r>
              <a:rPr lang="en-US" altLang="ko-KR" dirty="0"/>
              <a:t>multiples(trellis chart)</a:t>
            </a:r>
            <a:endParaRPr lang="ko-KR" altLang="ko-KR" dirty="0"/>
          </a:p>
          <a:p>
            <a:r>
              <a:rPr lang="en-US" altLang="ko-KR" dirty="0"/>
              <a:t>W</a:t>
            </a:r>
            <a:r>
              <a:rPr lang="en-US" altLang="ko-KR" dirty="0" smtClean="0"/>
              <a:t>ord </a:t>
            </a:r>
            <a:r>
              <a:rPr lang="en-US" altLang="ko-KR" dirty="0"/>
              <a:t>cloud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473958"/>
            <a:ext cx="2159000" cy="61993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범주 비교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97200" y="1473958"/>
            <a:ext cx="4622800" cy="6183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두개 이상의 범주의 절대적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상대적 차이 비교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290" name="Picture 2" descr="piechar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10" y="2450950"/>
            <a:ext cx="1678787" cy="167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ar chart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331" y="2584486"/>
            <a:ext cx="1487535" cy="148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9" t="18888" r="20185" b="31112"/>
          <a:stretch/>
        </p:blipFill>
        <p:spPr>
          <a:xfrm>
            <a:off x="5025124" y="4509666"/>
            <a:ext cx="2321744" cy="2062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" b="17406"/>
          <a:stretch/>
        </p:blipFill>
        <p:spPr>
          <a:xfrm flipH="1">
            <a:off x="9232396" y="2447620"/>
            <a:ext cx="2059411" cy="17307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5" t="9444" r="15370" b="25555"/>
          <a:stretch/>
        </p:blipFill>
        <p:spPr>
          <a:xfrm>
            <a:off x="9948366" y="4595379"/>
            <a:ext cx="1862634" cy="18679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7209" b="16267"/>
          <a:stretch/>
        </p:blipFill>
        <p:spPr>
          <a:xfrm>
            <a:off x="7549331" y="4623803"/>
            <a:ext cx="1957966" cy="17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4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Scatter plot matrix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513241" cy="4703005"/>
          </a:xfrm>
        </p:spPr>
        <p:txBody>
          <a:bodyPr/>
          <a:lstStyle/>
          <a:p>
            <a:r>
              <a:rPr lang="en-US" altLang="ko-KR" dirty="0" smtClean="0"/>
              <a:t>Scatter plot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확장판으로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다수의 요인 간 상관관계를 보기에 좋음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데이터에 다수의 요인이 있을 때</a:t>
            </a:r>
            <a:r>
              <a:rPr lang="en-US" altLang="ko-KR" dirty="0" smtClean="0"/>
              <a:t>, 2</a:t>
            </a:r>
            <a:r>
              <a:rPr lang="ko-KR" altLang="en-US" dirty="0" smtClean="0"/>
              <a:t>개 변수의 관계를 각 셀에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표현함</a:t>
            </a:r>
            <a:r>
              <a:rPr lang="en-US" altLang="ko-KR" dirty="0" smtClean="0"/>
              <a:t>(Hoffman, 1997).</a:t>
            </a:r>
          </a:p>
          <a:p>
            <a:r>
              <a:rPr lang="ko-KR" altLang="en-US" dirty="0" smtClean="0"/>
              <a:t>많은 수의 </a:t>
            </a:r>
            <a:r>
              <a:rPr lang="en-US" altLang="ko-KR" dirty="0" smtClean="0"/>
              <a:t>plot</a:t>
            </a:r>
            <a:r>
              <a:rPr lang="ko-KR" altLang="en-US" dirty="0" smtClean="0"/>
              <a:t>을 모아 그리기 때문에 척도</a:t>
            </a:r>
            <a:r>
              <a:rPr lang="en-US" altLang="ko-KR" dirty="0" smtClean="0"/>
              <a:t>(scale)</a:t>
            </a:r>
            <a:r>
              <a:rPr lang="ko-KR" altLang="en-US" dirty="0" smtClean="0"/>
              <a:t>을 잘 설정하는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것이 중요함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대각선 칸에 </a:t>
            </a:r>
            <a:r>
              <a:rPr lang="ko-KR" altLang="en-US" dirty="0" err="1" smtClean="0"/>
              <a:t>변수명을</a:t>
            </a:r>
            <a:r>
              <a:rPr lang="ko-KR" altLang="en-US" dirty="0" smtClean="0"/>
              <a:t> 기입하면 더 쉽게 인지할 수 있음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Plotting connections and relationships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3200" y="6328741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Hoffman, “Visualizations for High Dimensional Data Mining - Table Visualizations”, IEEE Transactions on Visualization and Computer Graphics ( Volume: 19, Issue: 9, Sept. 2013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Antony Unwin, “Good Graphics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891" y="1473958"/>
            <a:ext cx="4735009" cy="442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91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Bubble plot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Scatter plot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dot</a:t>
            </a:r>
            <a:r>
              <a:rPr lang="ko-KR" altLang="en-US" dirty="0" smtClean="0"/>
              <a:t>에 크기와 색을 주어 추가적인 변수를 표현함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지도와 결합하여 지리적인 영역의 특성을 나타내는 </a:t>
            </a:r>
            <a:r>
              <a:rPr lang="en-US" altLang="ko-KR" dirty="0" smtClean="0"/>
              <a:t>Bubble map</a:t>
            </a:r>
            <a:r>
              <a:rPr lang="ko-KR" altLang="en-US" dirty="0" smtClean="0"/>
              <a:t>도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Bubble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버블의 면적이 아닌 지름에 비례하는 것이 인식하기 용이함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Bubble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데이터를 상징하는 그림은 </a:t>
            </a:r>
            <a:r>
              <a:rPr lang="en-US" altLang="ko-KR" dirty="0" smtClean="0"/>
              <a:t>bubble</a:t>
            </a:r>
            <a:r>
              <a:rPr lang="ko-KR" altLang="en-US" dirty="0" smtClean="0"/>
              <a:t>보단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단순한 도형 모양을 달리 사용하는 것이 적합함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Plotting connections and relationships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3508905"/>
            <a:ext cx="6187198" cy="2579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480" y="3575527"/>
            <a:ext cx="4006320" cy="2714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500" y="6492321"/>
            <a:ext cx="1051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HubSpot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VISAGE, “Data Visualization 101: How to design charts and graphs”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485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Heatmap(matrix chart)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118586"/>
            <a:ext cx="7234931" cy="5058377"/>
          </a:xfrm>
        </p:spPr>
        <p:txBody>
          <a:bodyPr/>
          <a:lstStyle/>
          <a:p>
            <a:r>
              <a:rPr lang="en-US" altLang="ko-KR" dirty="0" smtClean="0"/>
              <a:t>Categorical data</a:t>
            </a:r>
            <a:r>
              <a:rPr lang="ko-KR" altLang="en-US" dirty="0" smtClean="0"/>
              <a:t>를 표현하기 좋은 방식임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색의 강도</a:t>
            </a:r>
            <a:r>
              <a:rPr lang="en-US" altLang="ko-KR" dirty="0" smtClean="0"/>
              <a:t>(intensity)</a:t>
            </a:r>
            <a:r>
              <a:rPr lang="ko-KR" altLang="en-US" dirty="0" smtClean="0"/>
              <a:t>를 이용하여 지역에 해당하는 값의 정도를 표현함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색의 강도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차이를 통해 데이터 값 차이가 드러나도록 </a:t>
            </a:r>
            <a:r>
              <a:rPr lang="en-US" altLang="ko-KR" dirty="0" smtClean="0"/>
              <a:t>scaling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한가지 색상이 하나의 속성을 나타내도록 하는 것이 좋음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패턴을 이용하면 인지에 도움을 줄 수 있음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지도가 아닌 </a:t>
            </a:r>
            <a:r>
              <a:rPr lang="en-US" altLang="ko-KR" dirty="0" smtClean="0"/>
              <a:t>matrix chart</a:t>
            </a:r>
            <a:r>
              <a:rPr lang="ko-KR" altLang="en-US" dirty="0" smtClean="0"/>
              <a:t>에도 응용 가능함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요인 간의 가중치에 따라 색의 강도에 차이를 주어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쉽게 인지할 수 있음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Plotting connections and relationships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36" y="1333982"/>
            <a:ext cx="3296772" cy="2414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460067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HubSpot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VISAGE, “Data Visualization 101: How to design charts and graphs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“Taxonomy of Data Visualization Methods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331" y="4114799"/>
            <a:ext cx="3861477" cy="23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6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Parallel coordinates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많은 수의 연속적인 변수들을 표현 하는 데에 적합함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축에서의 스케일링이 인지에 영향을 많이 미침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그래프 특성 상 데이터의 겹침은 피하기 어려움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인접하지 않은 요인들의 상관관계를 살피기 어려움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데이터 양이 너무 많은 경우에는 보조선과 다각형 등을 이용하여 시각적으로 개선함</a:t>
            </a:r>
            <a:r>
              <a:rPr lang="en-US" altLang="ko-KR" smtClean="0"/>
              <a:t>.</a:t>
            </a:r>
          </a:p>
          <a:p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Plotting connections and relationships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490917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Antony Unwin, “Good Graphics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Mazza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“Introduction to Information Visualization”,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2009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66" y="3683655"/>
            <a:ext cx="2993831" cy="26082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455" y="3728385"/>
            <a:ext cx="3134145" cy="26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5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Radial network(Chord diagram)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572607" cy="4703005"/>
          </a:xfrm>
        </p:spPr>
        <p:txBody>
          <a:bodyPr/>
          <a:lstStyle/>
          <a:p>
            <a:r>
              <a:rPr lang="ko-KR" altLang="en-US" dirty="0" smtClean="0"/>
              <a:t>요인들 간에 복잡한 관계가 있는 경우 시각화 하기 좋음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X-Y </a:t>
            </a:r>
            <a:r>
              <a:rPr lang="ko-KR" altLang="en-US" dirty="0" smtClean="0"/>
              <a:t>축에서 벗어나 한눈에 요인 간의 관계를 파악할 수 있게 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특정 관계가 있는 요인들을 원 내부에서 선으로 이어 각 </a:t>
            </a:r>
            <a:r>
              <a:rPr lang="en-US" altLang="ko-KR" dirty="0" smtClean="0"/>
              <a:t>data set </a:t>
            </a:r>
            <a:r>
              <a:rPr lang="ko-KR" altLang="en-US" dirty="0" smtClean="0"/>
              <a:t>간의 관계가 어떤 차이가 있는 지 원 내부에서 나타남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원 둘레의 그래프</a:t>
            </a:r>
            <a:r>
              <a:rPr lang="en-US" altLang="ko-KR" dirty="0" smtClean="0"/>
              <a:t>:</a:t>
            </a:r>
            <a:r>
              <a:rPr lang="ko-KR" altLang="en-US" dirty="0" smtClean="0"/>
              <a:t> 크기로 각 요인의 비중을 나타낼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 내부의 그래프</a:t>
            </a:r>
            <a:r>
              <a:rPr lang="en-US" altLang="ko-KR" dirty="0" smtClean="0"/>
              <a:t>:</a:t>
            </a:r>
            <a:r>
              <a:rPr lang="ko-KR" altLang="en-US" dirty="0" smtClean="0"/>
              <a:t>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굵기 등으로 각 요인 간의 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흐름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흐름의 비중을 나타낼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Plotting connections and relationships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000" y="6483003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“Taxonomy of Data Visualization Methods”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://www.linkedin.com/pulse/charts-graphs-make-your-reporting-stand-out-part-1-chord-simon-james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307" y="2653142"/>
            <a:ext cx="3924243" cy="37095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90" y="4127984"/>
            <a:ext cx="2996746" cy="23550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436" y="3954380"/>
            <a:ext cx="2516084" cy="25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752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21" y="3571745"/>
            <a:ext cx="3908957" cy="30161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08266" y="1877316"/>
            <a:ext cx="3591634" cy="45412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Network diagram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734300" cy="4703005"/>
          </a:xfrm>
        </p:spPr>
        <p:txBody>
          <a:bodyPr/>
          <a:lstStyle/>
          <a:p>
            <a:r>
              <a:rPr lang="ko-KR" altLang="en-US" dirty="0" smtClean="0"/>
              <a:t>노드와 선을 이용하여 각 항목들이 어떤 관계를 갖고 있는 지 나타냄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Network </a:t>
            </a:r>
            <a:r>
              <a:rPr lang="ko-KR" altLang="en-US" dirty="0" smtClean="0"/>
              <a:t>형태로 나타냄으로써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요인들 간의 관계를 구조적으로 </a:t>
            </a:r>
            <a:r>
              <a:rPr lang="ko-KR" altLang="en-US" dirty="0" err="1" smtClean="0"/>
              <a:t>시각화함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요인들 간의 군집 형태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상관관계를 쉽게 표현함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구성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노드</a:t>
            </a:r>
            <a:r>
              <a:rPr lang="en-US" altLang="ko-KR" dirty="0" smtClean="0"/>
              <a:t>(node): </a:t>
            </a:r>
            <a:r>
              <a:rPr lang="ko-KR" altLang="en-US" dirty="0" smtClean="0"/>
              <a:t>기본적으로 점이나 원으로 표시되지만 아이콘으로 표시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연결선</a:t>
            </a:r>
            <a:r>
              <a:rPr lang="en-US" altLang="ko-KR" dirty="0" smtClean="0"/>
              <a:t>(link): </a:t>
            </a:r>
            <a:r>
              <a:rPr lang="ko-KR" altLang="en-US" dirty="0" smtClean="0"/>
              <a:t>방향성이 표시되거나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색이나 굵기로 관계의 정도를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정량적으로 나타낼 수 있음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Plotting connections and relationships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6418604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“Taxonomy of Data Visualization Methods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http://www.datavizcatalogue.com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280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위치정보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92284"/>
            <a:ext cx="11061700" cy="4084679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/>
              <a:t>choropleth map</a:t>
            </a:r>
            <a:endParaRPr lang="ko-KR" altLang="ko-KR" dirty="0"/>
          </a:p>
          <a:p>
            <a:r>
              <a:rPr lang="en-US" altLang="ko-KR" dirty="0"/>
              <a:t>dot plot map</a:t>
            </a:r>
            <a:endParaRPr lang="ko-KR" altLang="ko-KR" dirty="0"/>
          </a:p>
          <a:p>
            <a:r>
              <a:rPr lang="en-US" altLang="ko-KR" dirty="0"/>
              <a:t>bubble plot map</a:t>
            </a:r>
            <a:endParaRPr lang="ko-KR" altLang="ko-KR" dirty="0"/>
          </a:p>
          <a:p>
            <a:r>
              <a:rPr lang="en-US" altLang="ko-KR" dirty="0" err="1"/>
              <a:t>Isarithmic</a:t>
            </a:r>
            <a:r>
              <a:rPr lang="en-US" altLang="ko-KR" dirty="0"/>
              <a:t> map</a:t>
            </a:r>
            <a:endParaRPr lang="ko-KR" altLang="ko-KR" dirty="0"/>
          </a:p>
          <a:p>
            <a:r>
              <a:rPr lang="en-US" altLang="ko-KR" smtClean="0"/>
              <a:t>Particle flow map</a:t>
            </a:r>
            <a:endParaRPr lang="ko-KR" altLang="ko-KR" smtClean="0"/>
          </a:p>
          <a:p>
            <a:r>
              <a:rPr lang="en-US" altLang="ko-KR" smtClean="0"/>
              <a:t>Cartogram</a:t>
            </a:r>
            <a:endParaRPr lang="ko-KR" altLang="ko-KR" dirty="0"/>
          </a:p>
          <a:p>
            <a:r>
              <a:rPr lang="en-US" altLang="ko-KR" dirty="0" smtClean="0"/>
              <a:t>Network </a:t>
            </a:r>
            <a:r>
              <a:rPr lang="en-US" altLang="ko-KR" dirty="0"/>
              <a:t>connection map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473958"/>
            <a:ext cx="2159000" cy="61993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위치정보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97200" y="1473958"/>
            <a:ext cx="4622800" cy="61832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지역적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공간적 데이터를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맵핑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프레임워크 위에 표현함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" b="18921"/>
          <a:stretch/>
        </p:blipFill>
        <p:spPr>
          <a:xfrm>
            <a:off x="4966064" y="2353492"/>
            <a:ext cx="2494904" cy="20486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51" y="4402183"/>
            <a:ext cx="2074817" cy="20748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1" b="21475"/>
          <a:stretch/>
        </p:blipFill>
        <p:spPr>
          <a:xfrm>
            <a:off x="7360818" y="1909405"/>
            <a:ext cx="3417320" cy="26756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" b="14667"/>
          <a:stretch/>
        </p:blipFill>
        <p:spPr>
          <a:xfrm>
            <a:off x="8412092" y="4661671"/>
            <a:ext cx="1920627" cy="17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83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</a:t>
            </a:r>
            <a:r>
              <a:rPr lang="en-US" altLang="ko-KR" dirty="0"/>
              <a:t> </a:t>
            </a:r>
            <a:r>
              <a:rPr lang="ko-KR" altLang="en-US" dirty="0"/>
              <a:t>종류 </a:t>
            </a:r>
            <a:r>
              <a:rPr lang="en-US" altLang="ko-KR" dirty="0"/>
              <a:t>// </a:t>
            </a:r>
            <a:r>
              <a:rPr lang="ko-KR" altLang="en-US" dirty="0"/>
              <a:t>위치정보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데이터 유형과 활용 목적에 따라 아래의 그래프 중 적합한 것을 골라서 사용해야 함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82749" y="2089003"/>
          <a:ext cx="8826501" cy="4214959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942167">
                  <a:extLst>
                    <a:ext uri="{9D8B030D-6E8A-4147-A177-3AD203B41FA5}">
                      <a16:colId xmlns:a16="http://schemas.microsoft.com/office/drawing/2014/main" xmlns="" val="1771022989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1376868056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2581537268"/>
                    </a:ext>
                  </a:extLst>
                </a:gridCol>
              </a:tblGrid>
              <a:tr h="382226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variable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Visual variable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1215837"/>
                  </a:ext>
                </a:extLst>
              </a:tr>
              <a:tr h="596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Choropleth 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등간변수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비율변수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위치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색조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명도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채도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40040938"/>
                  </a:ext>
                </a:extLst>
              </a:tr>
              <a:tr h="596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Dot plot map (Dot density)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등간변수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위치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80318237"/>
                  </a:ext>
                </a:extLst>
              </a:tr>
              <a:tr h="596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/>
                        <a:t>Isarithmic</a:t>
                      </a:r>
                      <a:r>
                        <a:rPr lang="en-US" altLang="ko-KR" sz="1600" dirty="0" smtClean="0"/>
                        <a:t> map (Contour map/ Topological map)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/>
                        <a:t>다수의 정량적 변수</a:t>
                      </a:r>
                      <a:endParaRPr lang="en-US" altLang="ko-KR" sz="1600" dirty="0" smtClean="0"/>
                    </a:p>
                    <a:p>
                      <a:pPr algn="ctr"/>
                      <a:r>
                        <a:rPr lang="ko-KR" altLang="en-US" sz="1600" dirty="0" smtClean="0"/>
                        <a:t>다수의 정성적 변수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/>
                        <a:t>위치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색조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명도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채도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65655137"/>
                  </a:ext>
                </a:extLst>
              </a:tr>
              <a:tr h="8482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Bubble plot 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등간변수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비율면수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명목변수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위치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면적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심볼 크기</a:t>
                      </a:r>
                      <a:r>
                        <a:rPr lang="en-US" altLang="ko-KR" sz="1600" dirty="0" smtClean="0"/>
                        <a:t>), </a:t>
                      </a:r>
                      <a:r>
                        <a:rPr lang="ko-KR" altLang="en-US" sz="1600" dirty="0" smtClean="0"/>
                        <a:t>색조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53638929"/>
                  </a:ext>
                </a:extLst>
              </a:tr>
              <a:tr h="596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Cartogram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등간변수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비율변수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위치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크기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색조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3121905"/>
                  </a:ext>
                </a:extLst>
              </a:tr>
              <a:tr h="596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Network connection map</a:t>
                      </a:r>
                      <a:endParaRPr lang="ko-KR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2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등간변수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1</a:t>
                      </a:r>
                      <a:r>
                        <a:rPr lang="ko-KR" altLang="en-US" sz="1600" dirty="0" smtClean="0"/>
                        <a:t>개의 </a:t>
                      </a:r>
                      <a:r>
                        <a:rPr lang="ko-KR" altLang="en-US" sz="1600" dirty="0" err="1" smtClean="0"/>
                        <a:t>명목변수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위치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선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연결성</a:t>
                      </a:r>
                      <a:r>
                        <a:rPr lang="en-US" altLang="ko-KR" sz="1600" dirty="0" smtClean="0"/>
                        <a:t>), </a:t>
                      </a:r>
                      <a:r>
                        <a:rPr lang="ko-KR" altLang="en-US" sz="1600" dirty="0" smtClean="0"/>
                        <a:t>색조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5356544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4764" y="6600043"/>
            <a:ext cx="42130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Andy. Data Visualization: a successful design process.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Ltd, 2012.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761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General Guideline – </a:t>
            </a:r>
            <a:r>
              <a:rPr lang="ko-KR" altLang="en-US" dirty="0" smtClean="0"/>
              <a:t>시각적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지도는 실제 크기를 </a:t>
            </a:r>
            <a:r>
              <a:rPr lang="en-US" altLang="ko-KR" dirty="0" smtClean="0"/>
              <a:t>(1) </a:t>
            </a:r>
            <a:r>
              <a:rPr lang="ko-KR" altLang="en-US" dirty="0" smtClean="0"/>
              <a:t>축소시켜 보여주고</a:t>
            </a:r>
            <a:r>
              <a:rPr lang="en-US" altLang="ko-KR" dirty="0" smtClean="0"/>
              <a:t>, (2) </a:t>
            </a:r>
            <a:r>
              <a:rPr lang="ko-KR" altLang="en-US" dirty="0" smtClean="0"/>
              <a:t>보여주고자하는 특성을 일반화하여 표시하며</a:t>
            </a:r>
            <a:r>
              <a:rPr lang="en-US" altLang="ko-KR" dirty="0" smtClean="0"/>
              <a:t>, (3) 3</a:t>
            </a:r>
            <a:r>
              <a:rPr lang="ko-KR" altLang="en-US" dirty="0" smtClean="0"/>
              <a:t>차원의 데이터를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차원으로 투영시킴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지도는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범례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스케일 등으로 구성되어있음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smtClean="0"/>
              <a:t>그래프의 목적에 따라 </a:t>
            </a:r>
            <a:r>
              <a:rPr lang="en-US" altLang="ko-KR" dirty="0" smtClean="0"/>
              <a:t>Reference map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Thematic map</a:t>
            </a:r>
            <a:r>
              <a:rPr lang="ko-KR" altLang="en-US" dirty="0" smtClean="0"/>
              <a:t>으로 구분됨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Reference map: </a:t>
            </a:r>
            <a:r>
              <a:rPr lang="ko-KR" altLang="en-US" dirty="0" smtClean="0"/>
              <a:t>특정 개체의 위치 정보를 알려주는 지도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Thematic map: </a:t>
            </a:r>
            <a:r>
              <a:rPr lang="ko-KR" altLang="en-US" dirty="0" smtClean="0"/>
              <a:t>특정 주제나 통계적 수치를 보여주는 지도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16" y="4115288"/>
            <a:ext cx="5210175" cy="2066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016" y="3877478"/>
            <a:ext cx="2190327" cy="276999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Reference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2423" y="3864414"/>
            <a:ext cx="2246811" cy="277000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Thematic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058" y="6519165"/>
            <a:ext cx="665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Environmental System Research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Institute, “Introduction to Map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Design”, (1996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(http://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www.lojic.org/main/techhelp/pdfs/mapdesign.pdf)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Carroll, Lewis. "Making Maps with GIS."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64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General </a:t>
            </a:r>
            <a:r>
              <a:rPr lang="en-US" altLang="ko-KR" dirty="0" smtClean="0"/>
              <a:t>Guideline – </a:t>
            </a:r>
            <a:r>
              <a:rPr lang="ko-KR" altLang="en-US" dirty="0"/>
              <a:t>시각적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지도</a:t>
            </a:r>
            <a:r>
              <a:rPr lang="en-US" altLang="ko-KR" smtClean="0"/>
              <a:t> </a:t>
            </a:r>
            <a:r>
              <a:rPr lang="ko-KR" altLang="en-US" smtClean="0"/>
              <a:t>축적</a:t>
            </a:r>
            <a:r>
              <a:rPr lang="en-US" altLang="ko-KR" smtClean="0"/>
              <a:t> (Map scale)</a:t>
            </a:r>
          </a:p>
          <a:p>
            <a:pPr lvl="1"/>
            <a:r>
              <a:rPr lang="ko-KR" altLang="en-US" smtClean="0"/>
              <a:t>실제 대상이 축소된 정도를 나타냄</a:t>
            </a:r>
            <a:r>
              <a:rPr lang="en-US" altLang="ko-KR" smtClean="0"/>
              <a:t>. </a:t>
            </a:r>
            <a:r>
              <a:rPr lang="ko-KR" altLang="en-US" smtClean="0"/>
              <a:t>예를 들어</a:t>
            </a:r>
            <a:r>
              <a:rPr lang="en-US" altLang="ko-KR" smtClean="0"/>
              <a:t>, 1:100</a:t>
            </a:r>
            <a:r>
              <a:rPr lang="ko-KR" altLang="en-US" smtClean="0"/>
              <a:t>이면 지도</a:t>
            </a:r>
            <a:r>
              <a:rPr lang="en-US" altLang="ko-KR" smtClean="0"/>
              <a:t> </a:t>
            </a:r>
            <a:r>
              <a:rPr lang="ko-KR" altLang="en-US" smtClean="0"/>
              <a:t>위의 </a:t>
            </a:r>
            <a:r>
              <a:rPr lang="en-US" altLang="ko-KR" smtClean="0"/>
              <a:t>1m</a:t>
            </a:r>
            <a:r>
              <a:rPr lang="ko-KR" altLang="en-US" smtClean="0"/>
              <a:t>가 </a:t>
            </a:r>
            <a:r>
              <a:rPr lang="en-US" altLang="ko-KR" smtClean="0"/>
              <a:t>100m</a:t>
            </a:r>
            <a:r>
              <a:rPr lang="ko-KR" altLang="en-US" smtClean="0"/>
              <a:t>를 나타내는 것임</a:t>
            </a:r>
            <a:r>
              <a:rPr lang="en-US" altLang="ko-KR" smtClean="0"/>
              <a:t>. </a:t>
            </a:r>
          </a:p>
          <a:p>
            <a:pPr lvl="1"/>
            <a:r>
              <a:rPr lang="ko-KR" altLang="en-US" smtClean="0"/>
              <a:t>축소된 스케일을 그림으로 표현하여 직관적으로 거리를 가늠할 수 있음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단위</a:t>
            </a:r>
            <a:r>
              <a:rPr lang="en-US" altLang="ko-KR" smtClean="0"/>
              <a:t>(m, km </a:t>
            </a:r>
            <a:r>
              <a:rPr lang="ko-KR" altLang="en-US" smtClean="0"/>
              <a:t>등</a:t>
            </a:r>
            <a:r>
              <a:rPr lang="en-US" altLang="ko-KR" smtClean="0"/>
              <a:t>)</a:t>
            </a:r>
            <a:r>
              <a:rPr lang="ko-KR" altLang="en-US" smtClean="0"/>
              <a:t>를 명확하게 표기하되</a:t>
            </a:r>
            <a:r>
              <a:rPr lang="en-US" altLang="ko-KR" smtClean="0"/>
              <a:t>, </a:t>
            </a:r>
            <a:r>
              <a:rPr lang="ko-KR" altLang="en-US" smtClean="0"/>
              <a:t>혼용하지 않도록 주의해야 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그림으로 축적을 표시하는 것이 인적오류를 방지하는 가장 안전한 방법임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축소하는 정도에 대해서는 명확한 가이드라인이 없으나</a:t>
            </a:r>
            <a:r>
              <a:rPr lang="en-US" altLang="ko-KR" smtClean="0"/>
              <a:t>, </a:t>
            </a:r>
            <a:r>
              <a:rPr lang="ko-KR" altLang="en-US" smtClean="0"/>
              <a:t>확대될수록 디테일이 보여지는 것이 바람직함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058" y="6519165"/>
            <a:ext cx="665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Environmental System Research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Institute, “Introduction to Map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Design”, (1996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(http://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www.lojic.org/main/techhelp/pdfs/mapdesign.pdf)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Carroll, Lewis. "Making Maps with GIS."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2608262"/>
            <a:ext cx="2476500" cy="371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7" y="4347465"/>
            <a:ext cx="51911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</a:t>
            </a:r>
            <a:r>
              <a:rPr lang="en-US" altLang="ko-KR" dirty="0"/>
              <a:t> </a:t>
            </a:r>
            <a:r>
              <a:rPr lang="ko-KR" altLang="en-US" dirty="0"/>
              <a:t>종류 </a:t>
            </a:r>
            <a:r>
              <a:rPr lang="en-US" altLang="ko-KR" dirty="0"/>
              <a:t>// </a:t>
            </a:r>
            <a:r>
              <a:rPr lang="ko-KR" altLang="en-US" dirty="0"/>
              <a:t>범주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143000"/>
            <a:ext cx="11633200" cy="5033963"/>
          </a:xfrm>
        </p:spPr>
        <p:txBody>
          <a:bodyPr/>
          <a:lstStyle/>
          <a:p>
            <a:r>
              <a:rPr lang="ko-KR" altLang="en-US" dirty="0" smtClean="0"/>
              <a:t>데이터 유형과 활용 목적에 따라 아래의 그래프 중 적합한 것을 골라서 사용해야 함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0049" y="1736543"/>
          <a:ext cx="8826501" cy="467182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942167">
                  <a:extLst>
                    <a:ext uri="{9D8B030D-6E8A-4147-A177-3AD203B41FA5}">
                      <a16:colId xmlns:a16="http://schemas.microsoft.com/office/drawing/2014/main" xmlns="" val="1771022989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1376868056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2581537268"/>
                    </a:ext>
                  </a:extLst>
                </a:gridCol>
              </a:tblGrid>
              <a:tr h="32771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variable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Visual variable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1215837"/>
                  </a:ext>
                </a:extLst>
              </a:tr>
              <a:tr h="72275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Dot plot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정량변수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부호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기호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0040938"/>
                  </a:ext>
                </a:extLst>
              </a:tr>
              <a:tr h="72275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Bar chart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길이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높이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0318237"/>
                  </a:ext>
                </a:extLst>
              </a:tr>
              <a:tr h="72275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Floating bar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정량적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길이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5655137"/>
                  </a:ext>
                </a:extLst>
              </a:tr>
              <a:tr h="72275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Histogram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정량적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등간변수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정량변수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높이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너비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3638929"/>
                  </a:ext>
                </a:extLst>
              </a:tr>
              <a:tr h="722757">
                <a:tc>
                  <a:txBody>
                    <a:bodyPr/>
                    <a:lstStyle/>
                    <a:p>
                      <a:r>
                        <a:rPr lang="en-US" altLang="ko-KR" sz="1600" dirty="0" err="1" smtClean="0"/>
                        <a:t>Slopegraph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정량변수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선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연결성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3121905"/>
                  </a:ext>
                </a:extLst>
              </a:tr>
              <a:tr h="722757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Radial chart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명목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서열변수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채도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명암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</a:rPr>
                        <a:t>질감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356544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4764" y="6600043"/>
            <a:ext cx="42130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Andy. Data Visualization: a successful design process.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Ltd, 2012.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4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General Guideline – </a:t>
            </a:r>
            <a:r>
              <a:rPr lang="ko-KR" altLang="en-US" dirty="0"/>
              <a:t>시각적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지도의 일반화</a:t>
            </a:r>
            <a:r>
              <a:rPr lang="en-US" altLang="ko-KR" smtClean="0"/>
              <a:t>(Map generalization)</a:t>
            </a:r>
          </a:p>
          <a:p>
            <a:pPr lvl="1"/>
            <a:r>
              <a:rPr lang="en-US" altLang="ko-KR" smtClean="0"/>
              <a:t>Selection &amp; Simplification: </a:t>
            </a:r>
            <a:r>
              <a:rPr lang="ko-KR" altLang="en-US" smtClean="0"/>
              <a:t>어떤 특성을 보여줄 것인지 선정하고 가시성을 높이기 위해 간략화</a:t>
            </a:r>
            <a:endParaRPr lang="en-US" altLang="ko-KR" smtClean="0"/>
          </a:p>
          <a:p>
            <a:pPr lvl="2"/>
            <a:r>
              <a:rPr lang="ko-KR" altLang="en-US" smtClean="0"/>
              <a:t>데이터 수집 및 편집 과정에서 결정됨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간략화 과정은 나타내고자 하는 특성을 표현하기 위해 가공하는 과정을 의미함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Classification: </a:t>
            </a:r>
            <a:r>
              <a:rPr lang="ko-KR" altLang="en-US" smtClean="0"/>
              <a:t>다수의 경우</a:t>
            </a:r>
            <a:r>
              <a:rPr lang="en-US" altLang="ko-KR" smtClean="0"/>
              <a:t>, </a:t>
            </a:r>
            <a:r>
              <a:rPr lang="ko-KR" altLang="en-US" smtClean="0"/>
              <a:t>데이터가 분류될 필요가 있음</a:t>
            </a:r>
            <a:endParaRPr lang="en-US" altLang="ko-KR" smtClean="0"/>
          </a:p>
          <a:p>
            <a:pPr lvl="2"/>
            <a:r>
              <a:rPr lang="ko-KR" altLang="en-US" smtClean="0"/>
              <a:t>보통 각 데이터에 하나의 심볼을 부여하는 것은 비효율적이므로</a:t>
            </a:r>
            <a:r>
              <a:rPr lang="en-US" altLang="ko-KR" smtClean="0"/>
              <a:t>, </a:t>
            </a:r>
            <a:r>
              <a:rPr lang="ko-KR" altLang="en-US" smtClean="0"/>
              <a:t>매핑하기 전에 데이터 클래스를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나눌 필요가 있음</a:t>
            </a:r>
            <a:r>
              <a:rPr lang="en-US" altLang="ko-KR" smtClean="0"/>
              <a:t>.</a:t>
            </a:r>
          </a:p>
          <a:p>
            <a:pPr lvl="3"/>
            <a:r>
              <a:rPr lang="ko-KR" altLang="en-US" smtClean="0"/>
              <a:t>등간척도</a:t>
            </a:r>
            <a:r>
              <a:rPr lang="en-US" altLang="ko-KR" smtClean="0"/>
              <a:t>(Equal interval): </a:t>
            </a:r>
            <a:r>
              <a:rPr lang="ko-KR" altLang="en-US" smtClean="0"/>
              <a:t>최소값</a:t>
            </a:r>
            <a:r>
              <a:rPr lang="en-US" altLang="ko-KR" smtClean="0"/>
              <a:t>/</a:t>
            </a:r>
            <a:r>
              <a:rPr lang="ko-KR" altLang="en-US" smtClean="0"/>
              <a:t>최대값 범위를 동일하게 나누어 구분함</a:t>
            </a:r>
            <a:r>
              <a:rPr lang="en-US" altLang="ko-KR" smtClean="0"/>
              <a:t>.</a:t>
            </a:r>
          </a:p>
          <a:p>
            <a:pPr lvl="3"/>
            <a:r>
              <a:rPr lang="ko-KR" altLang="en-US" smtClean="0"/>
              <a:t>분위수</a:t>
            </a:r>
            <a:r>
              <a:rPr lang="en-US" altLang="ko-KR" smtClean="0"/>
              <a:t>(Quantiles): </a:t>
            </a:r>
            <a:r>
              <a:rPr lang="ko-KR" altLang="en-US" smtClean="0"/>
              <a:t>표본수가 동일하도록 나눔</a:t>
            </a:r>
            <a:r>
              <a:rPr lang="en-US" altLang="ko-KR" smtClean="0"/>
              <a:t>. </a:t>
            </a:r>
            <a:r>
              <a:rPr lang="ko-KR" altLang="en-US" smtClean="0"/>
              <a:t>예를 들어</a:t>
            </a:r>
            <a:r>
              <a:rPr lang="en-US" altLang="ko-KR" smtClean="0"/>
              <a:t>, 4</a:t>
            </a:r>
            <a:r>
              <a:rPr lang="ko-KR" altLang="en-US" smtClean="0"/>
              <a:t>분위수로 나누면 </a:t>
            </a:r>
            <a:r>
              <a:rPr lang="en-US" altLang="ko-KR" smtClean="0"/>
              <a:t>4</a:t>
            </a:r>
            <a:r>
              <a:rPr lang="ko-KR" altLang="en-US" smtClean="0"/>
              <a:t>개의 클래스가 동일한 수의 표본을 가짐</a:t>
            </a:r>
            <a:r>
              <a:rPr lang="en-US" altLang="ko-KR" smtClean="0"/>
              <a:t>.</a:t>
            </a:r>
          </a:p>
          <a:p>
            <a:pPr lvl="3"/>
            <a:r>
              <a:rPr lang="ko-KR" altLang="en-US" smtClean="0"/>
              <a:t>평균</a:t>
            </a:r>
            <a:r>
              <a:rPr lang="en-US" altLang="ko-KR" smtClean="0"/>
              <a:t>/</a:t>
            </a:r>
            <a:r>
              <a:rPr lang="ko-KR" altLang="en-US" smtClean="0"/>
              <a:t>표준편차</a:t>
            </a:r>
            <a:r>
              <a:rPr lang="en-US" altLang="ko-KR" smtClean="0"/>
              <a:t>(mean/std.dev): </a:t>
            </a:r>
            <a:r>
              <a:rPr lang="ko-KR" altLang="en-US" smtClean="0"/>
              <a:t>평균</a:t>
            </a:r>
            <a:r>
              <a:rPr lang="en-US" altLang="ko-KR" smtClean="0"/>
              <a:t> </a:t>
            </a:r>
            <a:r>
              <a:rPr lang="ko-KR" altLang="en-US" smtClean="0"/>
              <a:t>값을 중심으로 데이터의 분포를 표현하기 위해 평균과 표본편차로 클래스를 나눔</a:t>
            </a:r>
            <a:endParaRPr lang="en-US" altLang="ko-KR" smtClean="0"/>
          </a:p>
          <a:p>
            <a:pPr lvl="3"/>
            <a:r>
              <a:rPr lang="en-US" altLang="ko-KR" smtClean="0"/>
              <a:t>Natural break: </a:t>
            </a:r>
            <a:r>
              <a:rPr lang="ko-KR" altLang="en-US" smtClean="0"/>
              <a:t>데이터 분포 중 큰 규모의 격차</a:t>
            </a:r>
            <a:r>
              <a:rPr lang="en-US" altLang="ko-KR" smtClean="0"/>
              <a:t>(gap)</a:t>
            </a:r>
            <a:r>
              <a:rPr lang="ko-KR" altLang="en-US" smtClean="0"/>
              <a:t>이 있는 경우</a:t>
            </a:r>
            <a:r>
              <a:rPr lang="en-US" altLang="ko-KR" smtClean="0"/>
              <a:t>, </a:t>
            </a:r>
            <a:r>
              <a:rPr lang="ko-KR" altLang="en-US" smtClean="0"/>
              <a:t>자연스럽게 클래스가 구분됨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>
                <a:sym typeface="Wingdings" panose="05000000000000000000" pitchFamily="2" charset="2"/>
              </a:rPr>
              <a:t>클래스는 최대 </a:t>
            </a:r>
            <a:r>
              <a:rPr lang="en-US" altLang="ko-KR" smtClean="0">
                <a:sym typeface="Wingdings" panose="05000000000000000000" pitchFamily="2" charset="2"/>
              </a:rPr>
              <a:t>7</a:t>
            </a:r>
            <a:r>
              <a:rPr lang="ko-KR" altLang="en-US" smtClean="0">
                <a:sym typeface="Wingdings" panose="05000000000000000000" pitchFamily="2" charset="2"/>
              </a:rPr>
              <a:t>개로 구성하도록 하되</a:t>
            </a:r>
            <a:r>
              <a:rPr lang="en-US" altLang="ko-KR" smtClean="0">
                <a:sym typeface="Wingdings" panose="05000000000000000000" pitchFamily="2" charset="2"/>
              </a:rPr>
              <a:t>, 5</a:t>
            </a:r>
            <a:r>
              <a:rPr lang="ko-KR" altLang="en-US" smtClean="0">
                <a:sym typeface="Wingdings" panose="05000000000000000000" pitchFamily="2" charset="2"/>
              </a:rPr>
              <a:t>개의 클래스를 권장함</a:t>
            </a:r>
            <a:r>
              <a:rPr lang="en-US" altLang="ko-KR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mtClean="0"/>
              <a:t>Symbolization: </a:t>
            </a:r>
            <a:r>
              <a:rPr lang="ko-KR" altLang="en-US" smtClean="0"/>
              <a:t>데이터를 표현하기 위해 어떤 심볼을 사용할 것인지 선정</a:t>
            </a:r>
            <a:endParaRPr lang="en-US" altLang="ko-KR" smtClean="0"/>
          </a:p>
          <a:p>
            <a:pPr lvl="2"/>
            <a:r>
              <a:rPr lang="ko-KR" altLang="en-US" smtClean="0"/>
              <a:t>특성을</a:t>
            </a:r>
            <a:r>
              <a:rPr lang="en-US" altLang="ko-KR" smtClean="0"/>
              <a:t> </a:t>
            </a:r>
            <a:r>
              <a:rPr lang="ko-KR" altLang="en-US" smtClean="0"/>
              <a:t>대표하는 심볼을 선정함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추상적인 심볼을 사용하거나</a:t>
            </a:r>
            <a:r>
              <a:rPr lang="en-US" altLang="ko-KR" smtClean="0"/>
              <a:t>, </a:t>
            </a:r>
            <a:r>
              <a:rPr lang="ko-KR" altLang="en-US" smtClean="0"/>
              <a:t>색을 사용할 수 있음</a:t>
            </a:r>
            <a:r>
              <a:rPr lang="en-US" altLang="ko-KR" smtClean="0"/>
              <a:t>.</a:t>
            </a:r>
          </a:p>
          <a:p>
            <a:pPr lvl="2"/>
            <a:endParaRPr lang="en-US" altLang="ko-KR" smtClean="0"/>
          </a:p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5058" y="6519165"/>
            <a:ext cx="665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Environmental System Research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Institute, “Introduction to Map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Design”, (1996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(http://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www.lojic.org/main/techhelp/pdfs/mapdesign.pdf)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Carroll, Lewis. "Making Maps with GIS."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56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General Guideline – </a:t>
            </a:r>
            <a:r>
              <a:rPr lang="ko-KR" altLang="en-US" dirty="0"/>
              <a:t>시각적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데이터 종류</a:t>
            </a:r>
            <a:endParaRPr lang="en-US" altLang="ko-KR" smtClean="0"/>
          </a:p>
          <a:p>
            <a:pPr lvl="1"/>
            <a:r>
              <a:rPr lang="ko-KR" altLang="en-US" smtClean="0"/>
              <a:t>정성적인 데이터는 다른 유형</a:t>
            </a:r>
            <a:r>
              <a:rPr lang="en-US" altLang="ko-KR" smtClean="0"/>
              <a:t>(type) </a:t>
            </a:r>
            <a:r>
              <a:rPr lang="ko-KR" altLang="en-US" smtClean="0"/>
              <a:t>별로 다른 값</a:t>
            </a:r>
            <a:r>
              <a:rPr lang="en-US" altLang="ko-KR" smtClean="0"/>
              <a:t>(value)</a:t>
            </a:r>
            <a:r>
              <a:rPr lang="ko-KR" altLang="en-US" smtClean="0"/>
              <a:t>이 할당되어 있음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정량적인 데이터는 명목</a:t>
            </a:r>
            <a:r>
              <a:rPr lang="en-US" altLang="ko-KR" smtClean="0"/>
              <a:t>, </a:t>
            </a:r>
            <a:r>
              <a:rPr lang="ko-KR" altLang="en-US" smtClean="0"/>
              <a:t>서열</a:t>
            </a:r>
            <a:r>
              <a:rPr lang="en-US" altLang="ko-KR" smtClean="0"/>
              <a:t>, </a:t>
            </a:r>
            <a:r>
              <a:rPr lang="ko-KR" altLang="en-US" smtClean="0"/>
              <a:t>등간</a:t>
            </a:r>
            <a:r>
              <a:rPr lang="en-US" altLang="ko-KR" smtClean="0"/>
              <a:t>/</a:t>
            </a:r>
            <a:r>
              <a:rPr lang="ko-KR" altLang="en-US" smtClean="0"/>
              <a:t>비율 변수로 구분되며</a:t>
            </a:r>
            <a:r>
              <a:rPr lang="en-US" altLang="ko-KR" smtClean="0"/>
              <a:t>, </a:t>
            </a:r>
            <a:r>
              <a:rPr lang="ko-KR" altLang="en-US" smtClean="0"/>
              <a:t>양이나 정도의 차이를 숫자로 표현 가능함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명목 변수는 순서나 값이 매겨질 수 없음</a:t>
            </a:r>
            <a:r>
              <a:rPr lang="en-US" altLang="ko-KR" smtClean="0"/>
              <a:t>. </a:t>
            </a:r>
            <a:r>
              <a:rPr lang="ko-KR" altLang="en-US" smtClean="0"/>
              <a:t>예를 들어</a:t>
            </a:r>
            <a:r>
              <a:rPr lang="en-US" altLang="ko-KR" smtClean="0"/>
              <a:t>, </a:t>
            </a:r>
            <a:r>
              <a:rPr lang="ko-KR" altLang="en-US" smtClean="0"/>
              <a:t>나무의 종이나 건물 사용 용도 등이 해당됨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서열 변수는 상대적으로 비교할 수 있는 순차적인 값을 표현함</a:t>
            </a:r>
            <a:r>
              <a:rPr lang="en-US" altLang="ko-KR" smtClean="0"/>
              <a:t>. </a:t>
            </a:r>
            <a:r>
              <a:rPr lang="ko-KR" altLang="en-US" smtClean="0"/>
              <a:t>예를 들어</a:t>
            </a:r>
            <a:r>
              <a:rPr lang="en-US" altLang="ko-KR" smtClean="0"/>
              <a:t>, </a:t>
            </a:r>
            <a:r>
              <a:rPr lang="ko-KR" altLang="en-US" smtClean="0"/>
              <a:t>낮음</a:t>
            </a:r>
            <a:r>
              <a:rPr lang="en-US" altLang="ko-KR" smtClean="0"/>
              <a:t>, </a:t>
            </a:r>
            <a:r>
              <a:rPr lang="ko-KR" altLang="en-US" smtClean="0"/>
              <a:t>보통</a:t>
            </a:r>
            <a:r>
              <a:rPr lang="en-US" altLang="ko-KR" smtClean="0"/>
              <a:t>, </a:t>
            </a:r>
            <a:r>
              <a:rPr lang="ko-KR" altLang="en-US" smtClean="0"/>
              <a:t>높음 등의 클래스가 해당됨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등간</a:t>
            </a:r>
            <a:r>
              <a:rPr lang="en-US" altLang="ko-KR" smtClean="0"/>
              <a:t>/</a:t>
            </a:r>
            <a:r>
              <a:rPr lang="ko-KR" altLang="en-US" smtClean="0"/>
              <a:t>비율 변수는 숫자 값이 할당되어 차이나 순서를 계산할 수 있음</a:t>
            </a:r>
            <a:r>
              <a:rPr lang="en-US" altLang="ko-KR" smtClean="0"/>
              <a:t>. </a:t>
            </a:r>
            <a:r>
              <a:rPr lang="ko-KR" altLang="en-US" smtClean="0"/>
              <a:t>예를 들어</a:t>
            </a:r>
            <a:r>
              <a:rPr lang="en-US" altLang="ko-KR" smtClean="0"/>
              <a:t>, </a:t>
            </a:r>
            <a:r>
              <a:rPr lang="ko-KR" altLang="en-US" smtClean="0"/>
              <a:t>인구 수를 들 수 있음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>
                <a:sym typeface="Wingdings" panose="05000000000000000000" pitchFamily="2" charset="2"/>
              </a:rPr>
              <a:t>그룹간 비교를 위해서는 동일한 단위와 변수 수준을 선정함</a:t>
            </a:r>
            <a:r>
              <a:rPr lang="en-US" altLang="ko-KR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mtClean="0">
                <a:sym typeface="Wingdings" panose="05000000000000000000" pitchFamily="2" charset="2"/>
              </a:rPr>
              <a:t>정성적 데이터는 모양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패턴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색조로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>
                <a:sym typeface="Wingdings" panose="05000000000000000000" pitchFamily="2" charset="2"/>
              </a:rPr>
              <a:t>정량적 데이터는 크기와 밝기로 표현할 것을 권장함</a:t>
            </a:r>
            <a:r>
              <a:rPr lang="en-US" altLang="ko-KR" smtClean="0">
                <a:sym typeface="Wingdings" panose="05000000000000000000" pitchFamily="2" charset="2"/>
              </a:rPr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6" name="텍스트 개체 틀 4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781300" y="4614654"/>
            <a:ext cx="1054100" cy="11392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정량적 데이터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97400" y="4307755"/>
            <a:ext cx="1536700" cy="6820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카테고리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97400" y="5412874"/>
            <a:ext cx="1536700" cy="6820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수치화 가능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40750" y="4284005"/>
            <a:ext cx="1714500" cy="293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명목 변수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40750" y="4707085"/>
            <a:ext cx="1714500" cy="293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서열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40750" y="5439259"/>
            <a:ext cx="1714500" cy="293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등간 변수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40750" y="5862339"/>
            <a:ext cx="1714500" cy="293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비율 변수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65900" y="5439259"/>
            <a:ext cx="1714500" cy="2931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이산적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65900" y="5862339"/>
            <a:ext cx="1714500" cy="2931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연속적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꺾인 연결선 14"/>
          <p:cNvCxnSpPr>
            <a:stCxn id="5" idx="3"/>
            <a:endCxn id="6" idx="1"/>
          </p:cNvCxnSpPr>
          <p:nvPr/>
        </p:nvCxnSpPr>
        <p:spPr>
          <a:xfrm flipV="1">
            <a:off x="3835400" y="4648775"/>
            <a:ext cx="762000" cy="53549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5" idx="3"/>
            <a:endCxn id="7" idx="1"/>
          </p:cNvCxnSpPr>
          <p:nvPr/>
        </p:nvCxnSpPr>
        <p:spPr>
          <a:xfrm>
            <a:off x="3835400" y="5184274"/>
            <a:ext cx="762000" cy="56962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6" idx="3"/>
            <a:endCxn id="9" idx="1"/>
          </p:cNvCxnSpPr>
          <p:nvPr/>
        </p:nvCxnSpPr>
        <p:spPr>
          <a:xfrm>
            <a:off x="6134100" y="4648775"/>
            <a:ext cx="2406650" cy="2048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6" idx="3"/>
            <a:endCxn id="8" idx="1"/>
          </p:cNvCxnSpPr>
          <p:nvPr/>
        </p:nvCxnSpPr>
        <p:spPr>
          <a:xfrm flipV="1">
            <a:off x="6134100" y="4430556"/>
            <a:ext cx="2406650" cy="2182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7" idx="3"/>
            <a:endCxn id="12" idx="1"/>
          </p:cNvCxnSpPr>
          <p:nvPr/>
        </p:nvCxnSpPr>
        <p:spPr>
          <a:xfrm flipV="1">
            <a:off x="6134100" y="5585810"/>
            <a:ext cx="431800" cy="1680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7" idx="3"/>
            <a:endCxn id="13" idx="1"/>
          </p:cNvCxnSpPr>
          <p:nvPr/>
        </p:nvCxnSpPr>
        <p:spPr>
          <a:xfrm>
            <a:off x="6134100" y="5753894"/>
            <a:ext cx="431800" cy="2549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2" idx="3"/>
            <a:endCxn id="10" idx="1"/>
          </p:cNvCxnSpPr>
          <p:nvPr/>
        </p:nvCxnSpPr>
        <p:spPr>
          <a:xfrm>
            <a:off x="8280400" y="5585810"/>
            <a:ext cx="260350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3" idx="3"/>
            <a:endCxn id="11" idx="1"/>
          </p:cNvCxnSpPr>
          <p:nvPr/>
        </p:nvCxnSpPr>
        <p:spPr>
          <a:xfrm>
            <a:off x="8280400" y="6008890"/>
            <a:ext cx="260350" cy="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5058" y="6519165"/>
            <a:ext cx="665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Environmental System Research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Institute, “Introduction to Map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Design”, (1996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(http://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www.lojic.org/main/techhelp/pdfs/mapdesign.pdf)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Carroll, Lewis. "Making Maps with GIS."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17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General Guideline – </a:t>
            </a:r>
            <a:r>
              <a:rPr lang="ko-KR" altLang="en-US" dirty="0"/>
              <a:t>시각적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심볼 선정</a:t>
            </a:r>
            <a:endParaRPr lang="en-US" altLang="ko-KR" smtClean="0"/>
          </a:p>
          <a:p>
            <a:pPr lvl="1"/>
            <a:r>
              <a:rPr lang="ko-KR" altLang="en-US" smtClean="0"/>
              <a:t>심볼의 크기</a:t>
            </a:r>
            <a:r>
              <a:rPr lang="en-US" altLang="ko-KR" smtClean="0"/>
              <a:t>, </a:t>
            </a:r>
            <a:r>
              <a:rPr lang="ko-KR" altLang="en-US" smtClean="0"/>
              <a:t>모양</a:t>
            </a:r>
            <a:r>
              <a:rPr lang="en-US" altLang="ko-KR" smtClean="0"/>
              <a:t>, </a:t>
            </a:r>
            <a:r>
              <a:rPr lang="ko-KR" altLang="en-US" smtClean="0"/>
              <a:t>방향</a:t>
            </a:r>
            <a:r>
              <a:rPr lang="en-US" altLang="ko-KR" smtClean="0"/>
              <a:t>, </a:t>
            </a:r>
            <a:r>
              <a:rPr lang="ko-KR" altLang="en-US" smtClean="0"/>
              <a:t>패턴</a:t>
            </a:r>
            <a:r>
              <a:rPr lang="en-US" altLang="ko-KR" smtClean="0"/>
              <a:t>, </a:t>
            </a:r>
            <a:r>
              <a:rPr lang="ko-KR" altLang="en-US" smtClean="0"/>
              <a:t>색조</a:t>
            </a:r>
            <a:r>
              <a:rPr lang="en-US" altLang="ko-KR" smtClean="0"/>
              <a:t>, </a:t>
            </a:r>
            <a:r>
              <a:rPr lang="ko-KR" altLang="en-US" smtClean="0"/>
              <a:t>밝기를 달리함으로써 값을 표시함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색조와 밝기는 점</a:t>
            </a:r>
            <a:r>
              <a:rPr lang="en-US" altLang="ko-KR" smtClean="0"/>
              <a:t>, </a:t>
            </a:r>
            <a:r>
              <a:rPr lang="ko-KR" altLang="en-US" smtClean="0"/>
              <a:t>선</a:t>
            </a:r>
            <a:r>
              <a:rPr lang="en-US" altLang="ko-KR" smtClean="0"/>
              <a:t>, </a:t>
            </a:r>
            <a:r>
              <a:rPr lang="ko-KR" altLang="en-US" smtClean="0"/>
              <a:t>면 심볼 모두에 적용 가능함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값이 작을수록 밝기가 밝고</a:t>
            </a:r>
            <a:r>
              <a:rPr lang="en-US" altLang="ko-KR" smtClean="0"/>
              <a:t>, </a:t>
            </a:r>
            <a:r>
              <a:rPr lang="ko-KR" altLang="en-US" smtClean="0"/>
              <a:t>높은 값은 어둡게 표현</a:t>
            </a:r>
            <a:endParaRPr lang="en-US" altLang="ko-KR" smtClean="0"/>
          </a:p>
          <a:p>
            <a:pPr lvl="1"/>
            <a:r>
              <a:rPr lang="ko-KR" altLang="en-US" smtClean="0"/>
              <a:t>크기와 모양은 </a:t>
            </a:r>
            <a:r>
              <a:rPr lang="en-US" altLang="ko-KR" smtClean="0"/>
              <a:t>‘</a:t>
            </a:r>
            <a:r>
              <a:rPr lang="ko-KR" altLang="en-US" smtClean="0"/>
              <a:t>점</a:t>
            </a:r>
            <a:r>
              <a:rPr lang="en-US" altLang="ko-KR" smtClean="0"/>
              <a:t>(point)’ </a:t>
            </a:r>
            <a:r>
              <a:rPr lang="ko-KR" altLang="en-US" smtClean="0"/>
              <a:t>심볼에 적합함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값이 작을수록 점의 크기를 작게 표현</a:t>
            </a:r>
            <a:endParaRPr lang="en-US" altLang="ko-KR" smtClean="0"/>
          </a:p>
          <a:p>
            <a:pPr lvl="1"/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패턴은 </a:t>
            </a:r>
            <a:r>
              <a:rPr lang="en-US" altLang="ko-KR" smtClean="0"/>
              <a:t>‘</a:t>
            </a:r>
            <a:r>
              <a:rPr lang="ko-KR" altLang="en-US" smtClean="0"/>
              <a:t>면</a:t>
            </a:r>
            <a:r>
              <a:rPr lang="en-US" altLang="ko-KR" smtClean="0"/>
              <a:t>(areal)’ </a:t>
            </a:r>
            <a:r>
              <a:rPr lang="ko-KR" altLang="en-US" smtClean="0"/>
              <a:t>심볼에 적합함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3652489"/>
            <a:ext cx="5648325" cy="2695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87" y="3762026"/>
            <a:ext cx="5229225" cy="247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058" y="6519165"/>
            <a:ext cx="665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Environmental System Research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Institute, “Introduction to Map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Design”, (1996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(http://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www.lojic.org/main/techhelp/pdfs/mapdesign.pdf)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Carroll, Lewis. "Making Maps with GIS."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008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General Guideline – </a:t>
            </a:r>
            <a:r>
              <a:rPr lang="ko-KR" altLang="en-US" dirty="0"/>
              <a:t>시각적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지도의 구성 요소</a:t>
            </a:r>
            <a:endParaRPr lang="en-US" altLang="ko-KR" smtClean="0"/>
          </a:p>
          <a:p>
            <a:pPr lvl="1"/>
            <a:r>
              <a:rPr lang="ko-KR" altLang="en-US" smtClean="0"/>
              <a:t>밸런스</a:t>
            </a:r>
            <a:r>
              <a:rPr lang="en-US" altLang="ko-KR" smtClean="0"/>
              <a:t>(Balance)</a:t>
            </a:r>
          </a:p>
          <a:p>
            <a:pPr lvl="2"/>
            <a:r>
              <a:rPr lang="ko-KR" altLang="en-US" smtClean="0"/>
              <a:t>지도의 한 쪽에 모든 정보가 치우치는 것 보다는 좌우 균형을 맞게 하는 것이 더 바람직함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전체 지도의 중앙에서 약간 위 부분이 시각적 중심부이므로</a:t>
            </a:r>
            <a:r>
              <a:rPr lang="en-US" altLang="ko-KR" smtClean="0"/>
              <a:t>, </a:t>
            </a:r>
            <a:r>
              <a:rPr lang="ko-KR" altLang="en-US" smtClean="0"/>
              <a:t>자연스러운 시선을 끌 수 있음</a:t>
            </a:r>
            <a:r>
              <a:rPr lang="en-US" altLang="ko-KR" smtClean="0"/>
              <a:t>.</a:t>
            </a:r>
          </a:p>
          <a:p>
            <a:pPr lvl="2"/>
            <a:endParaRPr lang="en-US" altLang="ko-KR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825" y="1258887"/>
            <a:ext cx="1352550" cy="1800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0" y="1239837"/>
            <a:ext cx="1257300" cy="18192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38198" y="3129115"/>
            <a:ext cx="10515602" cy="3392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(hierarchy)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효과적으로 지도 내용을 전달하기 위해서는 배경보다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지도가 눈에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뛰어야 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중요한 정보는 더 밝은 색으로 표시하고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글씨를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볼드체로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바꾸거나 글씨 크기를 키울 것을 권장함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지도의 제목과 지도의 크기가 부차적인 정보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축적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출처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보다 커야 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 상의 덜 중요한 정보와 더 중요한 정보는 구분되어야 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(figure-ground relationship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배경과 객체가 명확하게 구분되어야 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배경은 객체의 맥락을 나타내고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심볼은 배경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’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있다는 것이 명확해야 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(contrast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 가지 이상의 요소가 구분 가능해야 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배경과 확실히 구분되기 위해서는 배경과 대조 정도가 높은 색을 쓰는 것이 좋음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대조는 색조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밝기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패턴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선의 두께를 혼용하여 효과적으로 표현할 수 있음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058" y="6519165"/>
            <a:ext cx="6654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Environmental System Research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Institute, “Introduction to Map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Design”, (1996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). (http://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www.lojic.org/main/techhelp/pdfs/mapdesign.pdf)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Carroll, Lewis. "Making Maps with GIS."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412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Choropleth map(</a:t>
            </a:r>
            <a:r>
              <a:rPr lang="ko-KR" altLang="en-US" dirty="0" smtClean="0"/>
              <a:t>등치 지역도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지역 별로 토양</a:t>
            </a:r>
            <a:r>
              <a:rPr lang="en-US" altLang="ko-KR" smtClean="0"/>
              <a:t>, </a:t>
            </a:r>
            <a:r>
              <a:rPr lang="ko-KR" altLang="en-US" smtClean="0"/>
              <a:t>인구</a:t>
            </a:r>
            <a:r>
              <a:rPr lang="en-US" altLang="ko-KR" smtClean="0"/>
              <a:t>, </a:t>
            </a:r>
            <a:r>
              <a:rPr lang="ko-KR" altLang="en-US" smtClean="0"/>
              <a:t>교통</a:t>
            </a:r>
            <a:r>
              <a:rPr lang="en-US" altLang="ko-KR" smtClean="0"/>
              <a:t>, </a:t>
            </a:r>
            <a:r>
              <a:rPr lang="ko-KR" altLang="en-US" smtClean="0"/>
              <a:t>산업 등 특정 대상의 분포를</a:t>
            </a:r>
            <a:r>
              <a:rPr lang="en-US" altLang="ko-KR" smtClean="0"/>
              <a:t> </a:t>
            </a:r>
            <a:r>
              <a:rPr lang="ko-KR" altLang="en-US" smtClean="0"/>
              <a:t>표현하는 데 사용함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색상 선정과 클래스 구분 기준 선정이 가장 중요한 의사결정임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Color</a:t>
            </a:r>
            <a:r>
              <a:rPr lang="ko-KR" altLang="en-US" smtClean="0"/>
              <a:t> </a:t>
            </a:r>
            <a:r>
              <a:rPr lang="en-US" altLang="ko-KR" smtClean="0"/>
              <a:t>symbols</a:t>
            </a:r>
          </a:p>
          <a:p>
            <a:pPr lvl="1"/>
            <a:r>
              <a:rPr lang="ko-KR" altLang="en-US" smtClean="0"/>
              <a:t>색의 밝기는 데이터의 순차에 따라 변하는 것이 바람직함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가장 기본적인 그래프는 한가지 색조에 밝기를 조절하는 것이나</a:t>
            </a:r>
            <a:r>
              <a:rPr lang="en-US" altLang="ko-KR" smtClean="0"/>
              <a:t>, </a:t>
            </a:r>
            <a:r>
              <a:rPr lang="ko-KR" altLang="en-US" smtClean="0"/>
              <a:t>데이터를 더 확실하게 구분하기 위해서는 색조를 추가할 수 있음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밝기의 정도 차이가 데이터의 속성에 기반하면 더 효과적으로 표현할 수 있음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스펙트럼</a:t>
            </a:r>
            <a:r>
              <a:rPr lang="en-US" altLang="ko-KR" smtClean="0"/>
              <a:t>(</a:t>
            </a:r>
            <a:r>
              <a:rPr lang="ko-KR" altLang="en-US" smtClean="0"/>
              <a:t>무지개색</a:t>
            </a:r>
            <a:r>
              <a:rPr lang="en-US" altLang="ko-KR" smtClean="0"/>
              <a:t>) </a:t>
            </a:r>
            <a:r>
              <a:rPr lang="ko-KR" altLang="en-US" smtClean="0"/>
              <a:t>색상은 순차적 데이터에 적합하지 않음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밝은 노란색은 주목을 이끄는 데 효과적임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Data classing</a:t>
            </a:r>
          </a:p>
          <a:p>
            <a:pPr lvl="1"/>
            <a:r>
              <a:rPr lang="ko-KR" altLang="en-US" smtClean="0"/>
              <a:t>등간척도</a:t>
            </a:r>
            <a:r>
              <a:rPr lang="en-US" altLang="ko-KR" smtClean="0"/>
              <a:t>(equal interval): </a:t>
            </a:r>
            <a:r>
              <a:rPr lang="ko-KR" altLang="en-US" smtClean="0"/>
              <a:t>최소값과 최대값을 기준으로 동일하게 간격을 나눔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분위수</a:t>
            </a:r>
            <a:r>
              <a:rPr lang="en-US" altLang="ko-KR" smtClean="0"/>
              <a:t>(quantile): </a:t>
            </a:r>
            <a:r>
              <a:rPr lang="ko-KR" altLang="en-US" smtClean="0"/>
              <a:t>한 클래스 당 동일한 수의 개체</a:t>
            </a:r>
            <a:r>
              <a:rPr lang="en-US" altLang="ko-KR" smtClean="0"/>
              <a:t>(</a:t>
            </a:r>
            <a:r>
              <a:rPr lang="ko-KR" altLang="en-US" smtClean="0"/>
              <a:t>나라</a:t>
            </a:r>
            <a:r>
              <a:rPr lang="en-US" altLang="ko-KR" smtClean="0"/>
              <a:t>, </a:t>
            </a:r>
            <a:r>
              <a:rPr lang="ko-KR" altLang="en-US" smtClean="0"/>
              <a:t>지역명</a:t>
            </a:r>
            <a:r>
              <a:rPr lang="en-US" altLang="ko-KR" smtClean="0"/>
              <a:t>)</a:t>
            </a:r>
            <a:r>
              <a:rPr lang="ko-KR" altLang="en-US" smtClean="0"/>
              <a:t>가 포함되도록 나눔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Jenks optimized classification(natural break): </a:t>
            </a:r>
            <a:r>
              <a:rPr lang="ko-KR" altLang="en-US" smtClean="0"/>
              <a:t>클래스의 내부 변동은 최소화하고</a:t>
            </a:r>
            <a:r>
              <a:rPr lang="en-US" altLang="ko-KR" smtClean="0"/>
              <a:t>, </a:t>
            </a:r>
            <a:r>
              <a:rPr lang="ko-KR" altLang="en-US" smtClean="0"/>
              <a:t>사이 변동은 최대화하는 구간을 기준으로 나눔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지도제작자는 데이터를 첫 눈에 스캔하기 위해 </a:t>
            </a:r>
            <a:r>
              <a:rPr lang="en-US" altLang="ko-KR" smtClean="0"/>
              <a:t>Jenks method</a:t>
            </a:r>
            <a:r>
              <a:rPr lang="ko-KR" altLang="en-US" smtClean="0"/>
              <a:t>를 사용하나</a:t>
            </a:r>
            <a:r>
              <a:rPr lang="en-US" altLang="ko-KR" smtClean="0"/>
              <a:t>, </a:t>
            </a:r>
            <a:r>
              <a:rPr lang="ko-KR" altLang="en-US" smtClean="0"/>
              <a:t>역학자는 분위수를</a:t>
            </a:r>
            <a:r>
              <a:rPr lang="en-US" altLang="ko-KR" smtClean="0"/>
              <a:t> </a:t>
            </a:r>
            <a:r>
              <a:rPr lang="ko-KR" altLang="en-US" smtClean="0"/>
              <a:t>주로 사용함</a:t>
            </a:r>
            <a:r>
              <a:rPr lang="en-US" altLang="ko-KR" smtClean="0"/>
              <a:t>.</a:t>
            </a:r>
            <a:br>
              <a:rPr lang="en-US" altLang="ko-KR" smtClean="0"/>
            </a:br>
            <a:r>
              <a:rPr lang="ko-KR" altLang="en-US" smtClean="0"/>
              <a:t>히스토그램을 우선적으로 관찰한 후</a:t>
            </a:r>
            <a:r>
              <a:rPr lang="en-US" altLang="ko-KR" smtClean="0"/>
              <a:t>, </a:t>
            </a:r>
            <a:r>
              <a:rPr lang="ko-KR" altLang="en-US" smtClean="0"/>
              <a:t>데이터 클래스를 구분할 것을 권유함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Wording</a:t>
            </a:r>
          </a:p>
          <a:p>
            <a:pPr lvl="1"/>
            <a:r>
              <a:rPr lang="ko-KR" altLang="en-US" smtClean="0"/>
              <a:t>그래프 자체만으로도 이해할 수 있도록 제목</a:t>
            </a:r>
            <a:r>
              <a:rPr lang="en-US" altLang="ko-KR" smtClean="0"/>
              <a:t>, </a:t>
            </a:r>
            <a:r>
              <a:rPr lang="ko-KR" altLang="en-US" smtClean="0"/>
              <a:t>범례</a:t>
            </a:r>
            <a:r>
              <a:rPr lang="en-US" altLang="ko-KR" smtClean="0"/>
              <a:t>, </a:t>
            </a:r>
            <a:r>
              <a:rPr lang="ko-KR" altLang="en-US" smtClean="0"/>
              <a:t>노트 등을 첨가함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</a:t>
            </a:r>
            <a:r>
              <a:rPr lang="en-US" altLang="ko-KR" dirty="0" smtClean="0"/>
              <a:t>data</a:t>
            </a:r>
            <a:endParaRPr lang="ko-KR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92927" y="6574836"/>
            <a:ext cx="120061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Brewer, Cynthia A. "Basic mapping principles for visualizing cancer data using geographic information systems (GIS)."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American journal of preventive medicine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 30.2 (2006): S25-S36.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28" y="1881140"/>
            <a:ext cx="2847229" cy="39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31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Dot plot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데이터의</a:t>
            </a:r>
            <a:r>
              <a:rPr lang="en-US" altLang="ko-KR" smtClean="0"/>
              <a:t> </a:t>
            </a:r>
            <a:r>
              <a:rPr lang="ko-KR" altLang="en-US" smtClean="0"/>
              <a:t>지형적인 분포 정도를 표현할 때 적합함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지도 위의 점은 값을 지니지 않고 위도와 경도만을 표시함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</a:t>
            </a:r>
            <a:r>
              <a:rPr lang="en-US" altLang="ko-KR" dirty="0" smtClean="0"/>
              <a:t>data</a:t>
            </a:r>
            <a:endParaRPr lang="ko-KR" altLang="ko-KR" dirty="0"/>
          </a:p>
        </p:txBody>
      </p:sp>
      <p:pic>
        <p:nvPicPr>
          <p:cNvPr id="1026" name="Picture 2" descr="Posted: Visualizing US Expansion Through Post Office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22" y="3212103"/>
            <a:ext cx="5459064" cy="307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ed: Visualizing US Expansion Through Post Office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4" y="3080839"/>
            <a:ext cx="5692422" cy="32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4764" y="6600043"/>
            <a:ext cx="42130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Andy. Data Visualization: a successful design process.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Ltd, 2012.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734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Bubble plot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데이터의 단위에 차이가 많이 나는 경우에는 색으로 표현하는 것보다 심볼을 사용하는 것이 효과적임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2977" r="997"/>
          <a:stretch/>
        </p:blipFill>
        <p:spPr>
          <a:xfrm>
            <a:off x="5092700" y="2883848"/>
            <a:ext cx="2470331" cy="32931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2927" y="6574836"/>
            <a:ext cx="120061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Brewer, Cynthia A. "Basic mapping principles for visualizing cancer data using geographic information systems (GIS)."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American journal of preventive medicine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 30.2 (2006): S25-S36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46" y="2700849"/>
            <a:ext cx="3622749" cy="34761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6700" y="2883848"/>
            <a:ext cx="4419600" cy="2786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심볼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색깔 뿐 아니라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심볼을 사용하여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데이터를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표현할 수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데이터의 제곱근에 비례하도록 시각화하는 것이 좋음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심볼의 색과 크기에 모두 의미를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부여하여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중복적으로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다변량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코딩을 할 수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심볼의 투명도를 높여서 데이터의 겹치는 부분을 표시함으로써 후광을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표시할 수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8263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Isarithmic map (Contour map/ Topological map)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Choropleth map</a:t>
            </a:r>
            <a:r>
              <a:rPr lang="ko-KR" altLang="en-US" dirty="0" smtClean="0"/>
              <a:t>의 결점을 보완할 수 있는 기법으로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색의 색조</a:t>
            </a:r>
            <a:r>
              <a:rPr lang="en-US" altLang="ko-KR" dirty="0" smtClean="0"/>
              <a:t>(hue)</a:t>
            </a:r>
            <a:r>
              <a:rPr lang="ko-KR" altLang="en-US" dirty="0" smtClean="0"/>
              <a:t>와 채도</a:t>
            </a:r>
            <a:r>
              <a:rPr lang="en-US" altLang="ko-KR" dirty="0" smtClean="0"/>
              <a:t>(saturation), </a:t>
            </a:r>
            <a:r>
              <a:rPr lang="ko-KR" altLang="en-US" dirty="0" smtClean="0"/>
              <a:t>밝기</a:t>
            </a:r>
            <a:r>
              <a:rPr lang="en-US" altLang="ko-KR" dirty="0" smtClean="0"/>
              <a:t>(brightness) </a:t>
            </a:r>
            <a:r>
              <a:rPr lang="ko-KR" altLang="en-US" dirty="0" smtClean="0"/>
              <a:t>등을 사용하여 밀도까지 표현함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Choropleth</a:t>
            </a:r>
            <a:r>
              <a:rPr lang="ko-KR" altLang="en-US" dirty="0" smtClean="0"/>
              <a:t>가 이산적인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지역을 표현하는 반면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Isarithmic</a:t>
            </a:r>
            <a:r>
              <a:rPr lang="ko-KR" altLang="en-US" dirty="0" smtClean="0"/>
              <a:t>은 분포까지 표현할 수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385" y="3667447"/>
            <a:ext cx="4695348" cy="27158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69420" y="3203629"/>
            <a:ext cx="3073277" cy="276999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정당별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투표율을 나타내는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Isarithmic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0103" y="646666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Kirk, Andy.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Publishing Ltd,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2012.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굴림" panose="020B0600000101010101" pitchFamily="50" charset="-127"/>
                <a:cs typeface="+mn-cs"/>
              </a:rPr>
              <a:t>Geography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굴림" panose="020B0600000101010101" pitchFamily="50" charset="-127"/>
                <a:cs typeface="+mn-cs"/>
              </a:rPr>
              <a:t>360 Principles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굴림" panose="020B0600000101010101" pitchFamily="50" charset="-127"/>
                <a:cs typeface="+mn-cs"/>
              </a:rPr>
              <a:t>of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굴림" panose="020B0600000101010101" pitchFamily="50" charset="-127"/>
                <a:cs typeface="+mn-cs"/>
              </a:rPr>
              <a:t>Cartography (2006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굴림" panose="020B0600000101010101" pitchFamily="50" charset="-127"/>
                <a:cs typeface="+mn-cs"/>
              </a:rPr>
              <a:t>), gis.depaul.edu/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굴림" panose="020B0600000101010101" pitchFamily="50" charset="-127"/>
                <a:cs typeface="+mn-cs"/>
              </a:rPr>
              <a:t>shwang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굴림" panose="020B0600000101010101" pitchFamily="50" charset="-127"/>
                <a:cs typeface="+mn-cs"/>
              </a:rPr>
              <a:t>/.../Geog360_S06_IsarithmicMap.ppt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2993784"/>
            <a:ext cx="7429500" cy="3649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Isometric map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Isopleth map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구분됨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Isometric map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연속적인 데이터의 진짜 값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(true point)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표시함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값이 측정된 위치에 표시함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ex) point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측정값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평균값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분포 정도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Isopleth map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컨셉적인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데이터의 값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(conceptual point)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표시함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지역을 걸쳐 수집된 값이나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보간값을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표시함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143000" marR="0" lvl="2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ex)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특정 영역 내 비율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평균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205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Cartogram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Cartogram</a:t>
            </a:r>
            <a:r>
              <a:rPr lang="ko-KR" altLang="en-US" smtClean="0"/>
              <a:t>은 지역적 분포나 공간적 데이터를 표현하는데 효과적임 </a:t>
            </a:r>
            <a:r>
              <a:rPr lang="en-US" altLang="ko-KR" smtClean="0"/>
              <a:t>(Ballas, 2011)</a:t>
            </a:r>
          </a:p>
          <a:p>
            <a:r>
              <a:rPr lang="en-US" altLang="ko-KR" smtClean="0"/>
              <a:t>Non-contiguous, Contiguous, Dorling, Pseudo cartogram </a:t>
            </a:r>
            <a:r>
              <a:rPr lang="ko-KR" altLang="en-US" smtClean="0"/>
              <a:t>으로 구분됨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Non-contiguous cartogram: </a:t>
            </a:r>
            <a:r>
              <a:rPr lang="ko-KR" altLang="en-US" smtClean="0"/>
              <a:t>가장 간단한 방법으로</a:t>
            </a:r>
            <a:r>
              <a:rPr lang="en-US" altLang="ko-KR" smtClean="0"/>
              <a:t>, </a:t>
            </a:r>
            <a:r>
              <a:rPr lang="ko-KR" altLang="en-US" smtClean="0"/>
              <a:t>근접한 지역이 연결되어있지 않음</a:t>
            </a:r>
            <a:r>
              <a:rPr lang="en-US" altLang="ko-KR" smtClean="0"/>
              <a:t>.</a:t>
            </a:r>
            <a:r>
              <a:rPr lang="ko-KR" altLang="en-US" smtClean="0"/>
              <a:t> 인접한 대상물 간에 관계가 없으므로 사이즈를 축소하거나 확대할 수 있음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Contiguous cartogram: </a:t>
            </a:r>
            <a:r>
              <a:rPr lang="ko-KR" altLang="en-US" smtClean="0"/>
              <a:t>실제 위상에 대한 정보도 표현함</a:t>
            </a:r>
            <a:r>
              <a:rPr lang="en-US" altLang="ko-KR" smtClean="0"/>
              <a:t>. </a:t>
            </a:r>
          </a:p>
          <a:p>
            <a:pPr lvl="1"/>
            <a:r>
              <a:rPr lang="en-US" altLang="ko-KR" smtClean="0"/>
              <a:t>Dorling cartogram: </a:t>
            </a:r>
            <a:r>
              <a:rPr lang="ko-KR" altLang="en-US" smtClean="0"/>
              <a:t>위상</a:t>
            </a:r>
            <a:r>
              <a:rPr lang="en-US" altLang="ko-KR" smtClean="0"/>
              <a:t>, </a:t>
            </a:r>
            <a:r>
              <a:rPr lang="ko-KR" altLang="en-US" smtClean="0"/>
              <a:t>모양</a:t>
            </a:r>
            <a:r>
              <a:rPr lang="en-US" altLang="ko-KR" smtClean="0"/>
              <a:t>, </a:t>
            </a:r>
            <a:r>
              <a:rPr lang="ko-KR" altLang="en-US" smtClean="0"/>
              <a:t>중심점에 대해 어떤 정보도 담고있지 않으나</a:t>
            </a:r>
            <a:r>
              <a:rPr lang="en-US" altLang="ko-KR" smtClean="0"/>
              <a:t>, </a:t>
            </a:r>
            <a:r>
              <a:rPr lang="ko-KR" altLang="en-US" smtClean="0"/>
              <a:t>관찰하고자 하는 대상에 따라 사이즈를 키우고 줄임으로써 효과적으로 정보를 전달할 수 있음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Pseudo cartogram: </a:t>
            </a:r>
            <a:r>
              <a:rPr lang="ko-KR" altLang="en-US" smtClean="0"/>
              <a:t>영역을 잘게 나누고 각 셀에 특정 값을 지정함으로써 특성을 표현함</a:t>
            </a:r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en-US" altLang="ko-KR" smtClean="0"/>
              <a:t>Cartogram</a:t>
            </a:r>
            <a:r>
              <a:rPr lang="ko-KR" altLang="en-US" smtClean="0"/>
              <a:t>은 집계된 정량데이터를 표현하는 데 효과적이나</a:t>
            </a:r>
            <a:r>
              <a:rPr lang="en-US" altLang="ko-KR" smtClean="0"/>
              <a:t>, </a:t>
            </a:r>
            <a:r>
              <a:rPr lang="ko-KR" altLang="en-US" smtClean="0"/>
              <a:t>특정 범주의 순서를 표현하는 데 부적합함</a:t>
            </a:r>
            <a:endParaRPr lang="en-US" altLang="ko-KR" smtClean="0"/>
          </a:p>
          <a:p>
            <a:r>
              <a:rPr lang="ko-KR" altLang="en-US" smtClean="0"/>
              <a:t>네 가지 종류의 </a:t>
            </a:r>
            <a:r>
              <a:rPr lang="en-US" altLang="ko-KR" smtClean="0"/>
              <a:t>cartogram </a:t>
            </a:r>
            <a:r>
              <a:rPr lang="ko-KR" altLang="en-US" smtClean="0"/>
              <a:t>중 </a:t>
            </a:r>
            <a:r>
              <a:rPr lang="en-US" altLang="ko-KR" smtClean="0"/>
              <a:t>Psudo cartogram</a:t>
            </a:r>
            <a:r>
              <a:rPr lang="ko-KR" altLang="en-US" smtClean="0"/>
              <a:t>이 가장 효과적이고</a:t>
            </a:r>
            <a:r>
              <a:rPr lang="en-US" altLang="ko-KR" smtClean="0"/>
              <a:t>, Darling cartogram</a:t>
            </a:r>
            <a:r>
              <a:rPr lang="ko-KR" altLang="en-US" smtClean="0"/>
              <a:t>이 가장 효과가 없는 것으로 나타났음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Non-continuous cartogram</a:t>
            </a:r>
            <a:r>
              <a:rPr lang="ko-KR" altLang="en-US" smtClean="0"/>
              <a:t>은 정량적인 값 표현에서</a:t>
            </a:r>
            <a:r>
              <a:rPr lang="en-US" altLang="ko-KR" smtClean="0"/>
              <a:t>, Continuous cartogram</a:t>
            </a:r>
            <a:r>
              <a:rPr lang="ko-KR" altLang="en-US" smtClean="0"/>
              <a:t>은 정성적인 값 표현에서 우월함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8514" y="6363232"/>
            <a:ext cx="11654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Ballas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Dimitris, and Danny Dorling. "Human scaled visualizations and society." The SAGE Handbook of GIS and Society (2011): 177-201.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Sun, Hui, and </a:t>
            </a:r>
            <a:r>
              <a:rPr kumimoji="0" lang="en-US" altLang="ko-K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Zhilin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Li. "Effectiveness of cartogram for the representation of spatial data." </a:t>
            </a:r>
            <a:r>
              <a:rPr kumimoji="0" lang="en-US" altLang="ko-KR" sz="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The Cartographic Journal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 (2013).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372" y="1161689"/>
            <a:ext cx="3299638" cy="50152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02486" y="915492"/>
            <a:ext cx="1440000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proportional </a:t>
            </a:r>
            <a:b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symbol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84034" y="915493"/>
            <a:ext cx="1440000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non-contiguous cartogram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2486" y="2342681"/>
            <a:ext cx="1440000" cy="276999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choropleth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84034" y="2342681"/>
            <a:ext cx="1440000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contiguous cartogram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2486" y="3669326"/>
            <a:ext cx="1440000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proportional </a:t>
            </a:r>
            <a:b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symbol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78960" y="3669326"/>
            <a:ext cx="1440000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darling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cargogram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2486" y="4828782"/>
            <a:ext cx="1440000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psuedo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b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thematic map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78547" y="4828782"/>
            <a:ext cx="1440000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pseudo cartogram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134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Cartogram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구성 요소</a:t>
            </a:r>
            <a:endParaRPr lang="en-US" altLang="ko-KR" smtClean="0"/>
          </a:p>
          <a:p>
            <a:pPr lvl="1"/>
            <a:r>
              <a:rPr lang="ko-KR" altLang="en-US" smtClean="0"/>
              <a:t>테두리</a:t>
            </a:r>
            <a:r>
              <a:rPr lang="en-US" altLang="ko-KR" smtClean="0"/>
              <a:t>: </a:t>
            </a:r>
            <a:r>
              <a:rPr lang="ko-KR" altLang="en-US" smtClean="0"/>
              <a:t>그래프 자체의 음영이 배경과 구분되지 않는 이상</a:t>
            </a:r>
            <a:r>
              <a:rPr lang="en-US" altLang="ko-KR" smtClean="0"/>
              <a:t> </a:t>
            </a:r>
            <a:r>
              <a:rPr lang="ko-KR" altLang="en-US" smtClean="0"/>
              <a:t>선명한 선으로 테두리를 그림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나침반</a:t>
            </a:r>
            <a:r>
              <a:rPr lang="en-US" altLang="ko-KR" smtClean="0"/>
              <a:t>: Cartogram</a:t>
            </a:r>
            <a:r>
              <a:rPr lang="ko-KR" altLang="en-US" smtClean="0"/>
              <a:t>은 지역을 시각화하므로 북쪽을 표시하여 위치를 짐작하도록 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격자선</a:t>
            </a:r>
            <a:r>
              <a:rPr lang="en-US" altLang="ko-KR" smtClean="0"/>
              <a:t>: </a:t>
            </a:r>
            <a:r>
              <a:rPr lang="ko-KR" altLang="en-US" smtClean="0"/>
              <a:t>격자로 위도와 경도를 표시함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척도</a:t>
            </a:r>
            <a:r>
              <a:rPr lang="en-US" altLang="ko-KR" smtClean="0"/>
              <a:t>: </a:t>
            </a:r>
            <a:r>
              <a:rPr lang="ko-KR" altLang="en-US" smtClean="0"/>
              <a:t>정량적</a:t>
            </a:r>
            <a:r>
              <a:rPr lang="en-US" altLang="ko-KR" smtClean="0"/>
              <a:t>/</a:t>
            </a:r>
            <a:r>
              <a:rPr lang="ko-KR" altLang="en-US" smtClean="0"/>
              <a:t>정성적 척도를 표시하는 </a:t>
            </a:r>
            <a:r>
              <a:rPr lang="en-US" altLang="ko-KR" smtClean="0"/>
              <a:t>scale bar</a:t>
            </a:r>
            <a:r>
              <a:rPr lang="ko-KR" altLang="en-US" smtClean="0"/>
              <a:t>를 제시함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삽입지도</a:t>
            </a:r>
            <a:r>
              <a:rPr lang="en-US" altLang="ko-KR" smtClean="0"/>
              <a:t>: </a:t>
            </a:r>
            <a:r>
              <a:rPr lang="ko-KR" altLang="en-US" smtClean="0"/>
              <a:t>주로 관찰하는 지역보다 더 넓은 범위의 맥락을 표시하함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라벨</a:t>
            </a:r>
            <a:r>
              <a:rPr lang="en-US" altLang="ko-KR" smtClean="0"/>
              <a:t>: </a:t>
            </a:r>
            <a:r>
              <a:rPr lang="ko-KR" altLang="en-US" smtClean="0"/>
              <a:t>라벨의 글씨체</a:t>
            </a:r>
            <a:r>
              <a:rPr lang="en-US" altLang="ko-KR" smtClean="0"/>
              <a:t>, </a:t>
            </a:r>
            <a:r>
              <a:rPr lang="ko-KR" altLang="en-US" smtClean="0"/>
              <a:t>크기</a:t>
            </a:r>
            <a:r>
              <a:rPr lang="en-US" altLang="ko-KR" smtClean="0"/>
              <a:t>, </a:t>
            </a:r>
            <a:r>
              <a:rPr lang="ko-KR" altLang="en-US" smtClean="0"/>
              <a:t>뛰어쓰기</a:t>
            </a:r>
            <a:r>
              <a:rPr lang="en-US" altLang="ko-KR" smtClean="0"/>
              <a:t>, </a:t>
            </a:r>
            <a:r>
              <a:rPr lang="ko-KR" altLang="en-US" smtClean="0"/>
              <a:t>색</a:t>
            </a:r>
            <a:r>
              <a:rPr lang="en-US" altLang="ko-KR" smtClean="0"/>
              <a:t>, </a:t>
            </a:r>
            <a:r>
              <a:rPr lang="ko-KR" altLang="en-US" smtClean="0"/>
              <a:t>방향 등으로 중요도를 표시할 수 있음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범례</a:t>
            </a:r>
            <a:r>
              <a:rPr lang="en-US" altLang="ko-KR" smtClean="0"/>
              <a:t>(legend): </a:t>
            </a:r>
            <a:r>
              <a:rPr lang="ko-KR" altLang="en-US" smtClean="0"/>
              <a:t>그래프 자체만으로 이해도를 높이기 위해 필요함</a:t>
            </a:r>
            <a:r>
              <a:rPr lang="en-US" altLang="ko-KR" smtClean="0"/>
              <a:t>. </a:t>
            </a:r>
          </a:p>
          <a:p>
            <a:pPr lvl="2"/>
            <a:r>
              <a:rPr lang="ko-KR" altLang="en-US" smtClean="0"/>
              <a:t>그래프 위에 표기된 심볼과 모양과 색 등이 같아야함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논리적인 순서로 정렬되어야 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숫자 범위를 표시하는 경우 대쉬</a:t>
            </a:r>
            <a:r>
              <a:rPr lang="en-US" altLang="ko-KR" smtClean="0"/>
              <a:t>(dash)</a:t>
            </a:r>
            <a:r>
              <a:rPr lang="ko-KR" altLang="en-US" smtClean="0"/>
              <a:t>나 글</a:t>
            </a:r>
            <a:r>
              <a:rPr lang="en-US" altLang="ko-KR" smtClean="0"/>
              <a:t>(to; ~</a:t>
            </a:r>
            <a:r>
              <a:rPr lang="ko-KR" altLang="en-US" smtClean="0"/>
              <a:t>에서</a:t>
            </a:r>
            <a:r>
              <a:rPr lang="en-US" altLang="ko-KR" smtClean="0"/>
              <a:t>~</a:t>
            </a:r>
            <a:r>
              <a:rPr lang="ko-KR" altLang="en-US" smtClean="0"/>
              <a:t>까지</a:t>
            </a:r>
            <a:r>
              <a:rPr lang="en-US" altLang="ko-KR" smtClean="0"/>
              <a:t>)</a:t>
            </a:r>
            <a:r>
              <a:rPr lang="ko-KR" altLang="en-US" smtClean="0"/>
              <a:t>로 명확하게 표기함</a:t>
            </a:r>
            <a:r>
              <a:rPr lang="en-US" altLang="ko-KR" smtClean="0"/>
              <a:t>.</a:t>
            </a:r>
          </a:p>
          <a:p>
            <a:pPr lvl="2"/>
            <a:r>
              <a:rPr lang="en-US" altLang="ko-KR" smtClean="0"/>
              <a:t>1,000</a:t>
            </a:r>
            <a:r>
              <a:rPr lang="ko-KR" altLang="en-US" smtClean="0"/>
              <a:t>보다 큰 숫자는 쉼표를 삽입하고</a:t>
            </a:r>
            <a:r>
              <a:rPr lang="en-US" altLang="ko-KR" smtClean="0"/>
              <a:t>, 1</a:t>
            </a:r>
            <a:r>
              <a:rPr lang="ko-KR" altLang="en-US" smtClean="0"/>
              <a:t>보다 작은 숫자는 소수점 앞에 </a:t>
            </a:r>
            <a:r>
              <a:rPr lang="en-US" altLang="ko-KR" smtClean="0"/>
              <a:t>0</a:t>
            </a:r>
            <a:r>
              <a:rPr lang="ko-KR" altLang="en-US" smtClean="0"/>
              <a:t>을 표기함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기타</a:t>
            </a:r>
            <a:r>
              <a:rPr lang="en-US" altLang="ko-KR" smtClean="0"/>
              <a:t>: </a:t>
            </a:r>
            <a:r>
              <a:rPr lang="ko-KR" altLang="en-US" smtClean="0"/>
              <a:t>데이터 출처</a:t>
            </a:r>
            <a:r>
              <a:rPr lang="en-US" altLang="ko-KR" smtClean="0"/>
              <a:t>, </a:t>
            </a:r>
            <a:r>
              <a:rPr lang="ko-KR" altLang="en-US" smtClean="0"/>
              <a:t>지도 버전</a:t>
            </a:r>
            <a:r>
              <a:rPr lang="en-US" altLang="ko-KR" smtClean="0"/>
              <a:t>(</a:t>
            </a:r>
            <a:r>
              <a:rPr lang="ko-KR" altLang="en-US" smtClean="0"/>
              <a:t>수정중</a:t>
            </a:r>
            <a:r>
              <a:rPr lang="en-US" altLang="ko-KR" smtClean="0"/>
              <a:t>, </a:t>
            </a:r>
            <a:r>
              <a:rPr lang="ko-KR" altLang="en-US" smtClean="0"/>
              <a:t>완성본</a:t>
            </a:r>
            <a:r>
              <a:rPr lang="en-US" altLang="ko-KR" smtClean="0"/>
              <a:t>) </a:t>
            </a:r>
            <a:r>
              <a:rPr lang="ko-KR" altLang="en-US" smtClean="0"/>
              <a:t>등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0984" y="6461581"/>
            <a:ext cx="1032231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CDC(Centers for Disease Control and Prevention), “Cartographic Guidelines for Public Health.” Geography and Geospatial Science Working Group (2012)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12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차트</a:t>
            </a:r>
            <a:r>
              <a:rPr lang="en-US" altLang="ko-KR" dirty="0"/>
              <a:t> </a:t>
            </a:r>
            <a:r>
              <a:rPr lang="ko-KR" altLang="en-US" dirty="0"/>
              <a:t>종류 </a:t>
            </a:r>
            <a:r>
              <a:rPr lang="en-US" altLang="ko-KR" dirty="0"/>
              <a:t>// </a:t>
            </a:r>
            <a:r>
              <a:rPr lang="ko-KR" altLang="en-US" dirty="0"/>
              <a:t>범주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143000"/>
            <a:ext cx="11633200" cy="5033963"/>
          </a:xfrm>
        </p:spPr>
        <p:txBody>
          <a:bodyPr/>
          <a:lstStyle/>
          <a:p>
            <a:r>
              <a:rPr lang="ko-KR" altLang="en-US" smtClean="0"/>
              <a:t>데이터 유형과 활용 목적에 따라 아래의 그래프 중 적합한 것을 골라서 사용해야 함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670049" y="1838143"/>
          <a:ext cx="8826501" cy="419501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942167">
                  <a:extLst>
                    <a:ext uri="{9D8B030D-6E8A-4147-A177-3AD203B41FA5}">
                      <a16:colId xmlns:a16="http://schemas.microsoft.com/office/drawing/2014/main" xmlns="" val="1771022989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1376868056"/>
                    </a:ext>
                  </a:extLst>
                </a:gridCol>
                <a:gridCol w="2942167">
                  <a:extLst>
                    <a:ext uri="{9D8B030D-6E8A-4147-A177-3AD203B41FA5}">
                      <a16:colId xmlns:a16="http://schemas.microsoft.com/office/drawing/2014/main" xmlns="" val="2581537268"/>
                    </a:ext>
                  </a:extLst>
                </a:gridCol>
              </a:tblGrid>
              <a:tr h="44785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Data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variable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Visual variable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1215837"/>
                  </a:ext>
                </a:extLst>
              </a:tr>
              <a:tr h="749431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Glyph chart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정량변수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모양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크기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1908267"/>
                  </a:ext>
                </a:extLst>
              </a:tr>
              <a:tr h="749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Sankey diagram</a:t>
                      </a:r>
                      <a:endParaRPr lang="ko-KR" altLang="ko-KR" sz="16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정량적 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높이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연관성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너비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4430563"/>
                  </a:ext>
                </a:extLst>
              </a:tr>
              <a:tr h="749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Area size chart</a:t>
                      </a:r>
                      <a:endParaRPr lang="ko-KR" altLang="ko-KR" sz="16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넓이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색조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0621719"/>
                  </a:ext>
                </a:extLst>
              </a:tr>
              <a:tr h="749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Small multiples(trellis chart)</a:t>
                      </a:r>
                      <a:endParaRPr lang="ko-KR" altLang="ko-KR" sz="1600" dirty="0" smtClean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다수의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정량변수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기타 시각적 표현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3087148"/>
                  </a:ext>
                </a:extLst>
              </a:tr>
              <a:tr h="749431"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Word cloud</a:t>
                      </a:r>
                      <a:endParaRPr lang="ko-KR" altLang="ko-KR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명목변수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개의 정량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dirty="0" err="1" smtClean="0">
                          <a:solidFill>
                            <a:schemeClr val="tx1"/>
                          </a:solidFill>
                        </a:rPr>
                        <a:t>비율변수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크기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6014847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94764" y="6600043"/>
            <a:ext cx="42130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Andy. Data Visualization: a successful design process.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Ltd, 2012.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96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Cartogram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데이터 분류 방법</a:t>
            </a:r>
            <a:endParaRPr lang="en-US" altLang="ko-KR" smtClean="0"/>
          </a:p>
          <a:p>
            <a:pPr lvl="1"/>
            <a:r>
              <a:rPr lang="ko-KR" altLang="en-US" smtClean="0"/>
              <a:t>등간척도</a:t>
            </a:r>
            <a:r>
              <a:rPr lang="en-US" altLang="ko-KR" smtClean="0"/>
              <a:t>(Equal interval): </a:t>
            </a:r>
            <a:r>
              <a:rPr lang="ko-KR" altLang="en-US" smtClean="0"/>
              <a:t>최소값</a:t>
            </a:r>
            <a:r>
              <a:rPr lang="en-US" altLang="ko-KR" smtClean="0"/>
              <a:t>/</a:t>
            </a:r>
            <a:r>
              <a:rPr lang="ko-KR" altLang="en-US" smtClean="0"/>
              <a:t>최대값 범위를 동일하게 나누어 구분함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분위수</a:t>
            </a:r>
            <a:r>
              <a:rPr lang="en-US" altLang="ko-KR" smtClean="0"/>
              <a:t>(Quantiles): </a:t>
            </a:r>
            <a:r>
              <a:rPr lang="ko-KR" altLang="en-US" smtClean="0"/>
              <a:t>표본수가 동일하도록 나눔</a:t>
            </a:r>
            <a:r>
              <a:rPr lang="en-US" altLang="ko-KR" smtClean="0"/>
              <a:t>. </a:t>
            </a:r>
            <a:r>
              <a:rPr lang="ko-KR" altLang="en-US" smtClean="0"/>
              <a:t>예를 들어</a:t>
            </a:r>
            <a:r>
              <a:rPr lang="en-US" altLang="ko-KR" smtClean="0"/>
              <a:t>, 4</a:t>
            </a:r>
            <a:r>
              <a:rPr lang="ko-KR" altLang="en-US" smtClean="0"/>
              <a:t>분위수로 나누면 </a:t>
            </a:r>
            <a:r>
              <a:rPr lang="en-US" altLang="ko-KR" smtClean="0"/>
              <a:t>4</a:t>
            </a:r>
            <a:r>
              <a:rPr lang="ko-KR" altLang="en-US" smtClean="0"/>
              <a:t>개의 클래스가 동일한 수의 표본을 가짐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평균</a:t>
            </a:r>
            <a:r>
              <a:rPr lang="en-US" altLang="ko-KR" smtClean="0"/>
              <a:t>/</a:t>
            </a:r>
            <a:r>
              <a:rPr lang="ko-KR" altLang="en-US" smtClean="0"/>
              <a:t>표준편차</a:t>
            </a:r>
            <a:r>
              <a:rPr lang="en-US" altLang="ko-KR" smtClean="0"/>
              <a:t>(mean/std.dev): </a:t>
            </a:r>
            <a:r>
              <a:rPr lang="ko-KR" altLang="en-US" smtClean="0"/>
              <a:t>평균</a:t>
            </a:r>
            <a:r>
              <a:rPr lang="en-US" altLang="ko-KR" smtClean="0"/>
              <a:t> </a:t>
            </a:r>
            <a:r>
              <a:rPr lang="ko-KR" altLang="en-US" smtClean="0"/>
              <a:t>값을 중심으로 데이터의 분포를 표현하기 위해 평균과 표본편차로 클래스를 나눔</a:t>
            </a:r>
            <a:endParaRPr lang="en-US" altLang="ko-KR" smtClean="0"/>
          </a:p>
          <a:p>
            <a:pPr lvl="1"/>
            <a:r>
              <a:rPr lang="en-US" altLang="ko-KR" smtClean="0"/>
              <a:t>Natural break: </a:t>
            </a:r>
            <a:r>
              <a:rPr lang="ko-KR" altLang="en-US" smtClean="0"/>
              <a:t>데이터 분포 중 큰 규모의 격차</a:t>
            </a:r>
            <a:r>
              <a:rPr lang="en-US" altLang="ko-KR" smtClean="0"/>
              <a:t>(gap)</a:t>
            </a:r>
            <a:r>
              <a:rPr lang="ko-KR" altLang="en-US" smtClean="0"/>
              <a:t>이 있는 경우</a:t>
            </a:r>
            <a:r>
              <a:rPr lang="en-US" altLang="ko-KR" smtClean="0"/>
              <a:t>, </a:t>
            </a:r>
            <a:r>
              <a:rPr lang="ko-KR" altLang="en-US" smtClean="0"/>
              <a:t>자연스럽게 클래스가 구분됨</a:t>
            </a:r>
            <a:r>
              <a:rPr lang="en-US" altLang="ko-KR" smtClean="0"/>
              <a:t>.</a:t>
            </a:r>
          </a:p>
          <a:p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/>
              <a:t>클래스 개수는 </a:t>
            </a:r>
            <a:r>
              <a:rPr lang="en-US" altLang="ko-KR" smtClean="0"/>
              <a:t>6~7</a:t>
            </a:r>
            <a:r>
              <a:rPr lang="ko-KR" altLang="en-US" smtClean="0"/>
              <a:t>개를 넘지 않도록 함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데이터 심볼</a:t>
            </a:r>
            <a:endParaRPr lang="en-US" altLang="ko-KR" smtClean="0"/>
          </a:p>
          <a:p>
            <a:pPr lvl="1"/>
            <a:r>
              <a:rPr lang="ko-KR" altLang="en-US" smtClean="0"/>
              <a:t>크기</a:t>
            </a:r>
            <a:r>
              <a:rPr lang="en-US" altLang="ko-KR" smtClean="0"/>
              <a:t>: </a:t>
            </a:r>
            <a:r>
              <a:rPr lang="ko-KR" altLang="en-US" smtClean="0"/>
              <a:t>심볼 사이즈 또는 선의 두께는 정량적인 값을 차별화할 때 다르게 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모양</a:t>
            </a:r>
            <a:r>
              <a:rPr lang="en-US" altLang="ko-KR" smtClean="0"/>
              <a:t>: </a:t>
            </a:r>
            <a:r>
              <a:rPr lang="ko-KR" altLang="en-US" smtClean="0"/>
              <a:t>정성적인 값을 차별화 할 때 다르게 함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/>
          </a:p>
          <a:p>
            <a:pPr lvl="1"/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0984" y="6461581"/>
            <a:ext cx="1032231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CDC(Centers for Disease Control and Prevention), “Cartographic Guidelines for Public Health.” Geography and Geospatial Science Working Group (2012)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21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Cartogram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색</a:t>
            </a:r>
            <a:endParaRPr lang="en-US" altLang="ko-KR" smtClean="0"/>
          </a:p>
          <a:p>
            <a:pPr lvl="1"/>
            <a:r>
              <a:rPr lang="ko-KR" altLang="en-US" smtClean="0"/>
              <a:t>색조</a:t>
            </a:r>
            <a:r>
              <a:rPr lang="en-US" altLang="ko-KR" smtClean="0"/>
              <a:t>(hue): </a:t>
            </a:r>
            <a:r>
              <a:rPr lang="ko-KR" altLang="en-US" smtClean="0"/>
              <a:t>색조</a:t>
            </a:r>
            <a:r>
              <a:rPr lang="en-US" altLang="ko-KR" smtClean="0"/>
              <a:t>(</a:t>
            </a:r>
            <a:r>
              <a:rPr lang="ko-KR" altLang="en-US" smtClean="0"/>
              <a:t>빨강</a:t>
            </a:r>
            <a:r>
              <a:rPr lang="en-US" altLang="ko-KR" smtClean="0"/>
              <a:t>, </a:t>
            </a:r>
            <a:r>
              <a:rPr lang="ko-KR" altLang="en-US" smtClean="0"/>
              <a:t>노랑</a:t>
            </a:r>
            <a:r>
              <a:rPr lang="en-US" altLang="ko-KR" smtClean="0"/>
              <a:t>, </a:t>
            </a:r>
            <a:r>
              <a:rPr lang="ko-KR" altLang="en-US" smtClean="0"/>
              <a:t>파랑 등</a:t>
            </a:r>
            <a:r>
              <a:rPr lang="en-US" altLang="ko-KR" smtClean="0"/>
              <a:t>)</a:t>
            </a:r>
            <a:r>
              <a:rPr lang="ko-KR" altLang="en-US" smtClean="0"/>
              <a:t>는 강이나 바다 등 정성적으로 다른 성질을 표현할 때 달리 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밝기</a:t>
            </a:r>
            <a:r>
              <a:rPr lang="en-US" altLang="ko-KR" smtClean="0"/>
              <a:t>(color value): </a:t>
            </a:r>
            <a:r>
              <a:rPr lang="ko-KR" altLang="en-US" smtClean="0"/>
              <a:t>인구 밀집도와 같이 순차적이거나 정량적인 데이터를 표현할 때 사용함</a:t>
            </a:r>
            <a:r>
              <a:rPr lang="en-US" altLang="ko-KR" smtClean="0"/>
              <a:t>. </a:t>
            </a:r>
            <a:r>
              <a:rPr lang="ko-KR" altLang="en-US" smtClean="0"/>
              <a:t>보통 짙을 수록 높은 숫자를 의미함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채도</a:t>
            </a:r>
            <a:r>
              <a:rPr lang="en-US" altLang="ko-KR" smtClean="0"/>
              <a:t>(saturation): </a:t>
            </a:r>
            <a:r>
              <a:rPr lang="ko-KR" altLang="en-US" smtClean="0"/>
              <a:t>정량적</a:t>
            </a:r>
            <a:r>
              <a:rPr lang="en-US" altLang="ko-KR" smtClean="0"/>
              <a:t>, </a:t>
            </a:r>
            <a:r>
              <a:rPr lang="ko-KR" altLang="en-US" smtClean="0"/>
              <a:t>정성적 데이터 모두를 표현하는데 사용함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패턴</a:t>
            </a:r>
            <a:endParaRPr lang="en-US" altLang="ko-KR" smtClean="0"/>
          </a:p>
          <a:p>
            <a:pPr lvl="1"/>
            <a:r>
              <a:rPr lang="ko-KR" altLang="en-US" smtClean="0"/>
              <a:t>점</a:t>
            </a:r>
            <a:r>
              <a:rPr lang="en-US" altLang="ko-KR" smtClean="0"/>
              <a:t>, </a:t>
            </a:r>
            <a:r>
              <a:rPr lang="ko-KR" altLang="en-US" smtClean="0"/>
              <a:t>선</a:t>
            </a:r>
            <a:r>
              <a:rPr lang="en-US" altLang="ko-KR" smtClean="0"/>
              <a:t>, </a:t>
            </a:r>
            <a:r>
              <a:rPr lang="ko-KR" altLang="en-US" smtClean="0"/>
              <a:t>또는 다른 종류의 모양으로 클래스를 구분함</a:t>
            </a:r>
            <a:r>
              <a:rPr lang="en-US" altLang="ko-KR" smtClean="0"/>
              <a:t>. </a:t>
            </a:r>
            <a:r>
              <a:rPr lang="ko-KR" altLang="en-US" smtClean="0"/>
              <a:t>흑백으로 제한이 되는 경우 효과적으로 응용할 수 있음</a:t>
            </a:r>
            <a:r>
              <a:rPr lang="en-US" altLang="ko-KR" smtClean="0"/>
              <a:t>. </a:t>
            </a:r>
          </a:p>
          <a:p>
            <a:r>
              <a:rPr lang="en-US" altLang="ko-KR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동일한 속성을 표현할 때</a:t>
            </a:r>
            <a:r>
              <a:rPr lang="en-US" altLang="ko-KR" smtClean="0">
                <a:sym typeface="Wingdings" panose="05000000000000000000" pitchFamily="2" charset="2"/>
              </a:rPr>
              <a:t>, </a:t>
            </a:r>
            <a:r>
              <a:rPr lang="ko-KR" altLang="en-US" smtClean="0"/>
              <a:t>색과 패턴을 혼용하여 사용하지 않도록 함</a:t>
            </a:r>
            <a:r>
              <a:rPr lang="en-US" altLang="ko-KR" smtClean="0"/>
              <a:t>. </a:t>
            </a:r>
            <a:endParaRPr lang="en-US" altLang="ko-KR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0" y="4651337"/>
            <a:ext cx="2327026" cy="2206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30" y="4557246"/>
            <a:ext cx="3395840" cy="21827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57239" y="4280247"/>
            <a:ext cx="1731169" cy="276999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적절한 그래프 예시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7085" y="4280247"/>
            <a:ext cx="1783031" cy="276999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부적절한 그래프 예시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0984" y="6461581"/>
            <a:ext cx="1032231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CDC(Centers for Disease Control and Prevention), “Cartographic Guidelines for Public Health.” Geography and Geospatial Science Working Group (2012)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059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Cartogram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라벨</a:t>
            </a:r>
            <a:endParaRPr lang="en-US" altLang="ko-KR" smtClean="0"/>
          </a:p>
          <a:p>
            <a:pPr lvl="1"/>
            <a:r>
              <a:rPr lang="ko-KR" altLang="en-US" smtClean="0"/>
              <a:t>한 종류의 글씨체만 사용하도록 함</a:t>
            </a:r>
            <a:r>
              <a:rPr lang="en-US" altLang="ko-KR" smtClean="0"/>
              <a:t>.</a:t>
            </a:r>
          </a:p>
          <a:p>
            <a:pPr lvl="1"/>
            <a:r>
              <a:rPr lang="ko-KR" altLang="en-US" smtClean="0"/>
              <a:t>스타일</a:t>
            </a:r>
            <a:r>
              <a:rPr lang="en-US" altLang="ko-KR" smtClean="0"/>
              <a:t>, </a:t>
            </a:r>
            <a:r>
              <a:rPr lang="ko-KR" altLang="en-US" smtClean="0"/>
              <a:t>크기</a:t>
            </a:r>
            <a:r>
              <a:rPr lang="en-US" altLang="ko-KR" smtClean="0"/>
              <a:t>, </a:t>
            </a:r>
            <a:r>
              <a:rPr lang="ko-KR" altLang="en-US" smtClean="0"/>
              <a:t>색은 특정 위계</a:t>
            </a:r>
            <a:r>
              <a:rPr lang="en-US" altLang="ko-KR" smtClean="0"/>
              <a:t>(hierarchy)</a:t>
            </a:r>
            <a:r>
              <a:rPr lang="ko-KR" altLang="en-US" smtClean="0"/>
              <a:t>를 표현할 때만 적용함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더 중요한 정보는 큰 글씨로 표현함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글씨가 제각각 다른 각도로 표현되지 않도록 함</a:t>
            </a:r>
            <a:r>
              <a:rPr lang="en-US" altLang="ko-KR" smtClean="0"/>
              <a:t>.</a:t>
            </a:r>
          </a:p>
          <a:p>
            <a:pPr lvl="2"/>
            <a:endParaRPr lang="en-US" altLang="ko-KR" smtClean="0"/>
          </a:p>
          <a:p>
            <a:r>
              <a:rPr lang="ko-KR" altLang="en-US" smtClean="0"/>
              <a:t>시각적 중요도</a:t>
            </a:r>
            <a:endParaRPr lang="en-US" altLang="ko-KR" smtClean="0"/>
          </a:p>
          <a:p>
            <a:pPr lvl="1"/>
            <a:r>
              <a:rPr lang="ko-KR" altLang="en-US" smtClean="0"/>
              <a:t>중요한 것과 덜 중요한 것을 동일하게 표시하면 안됨</a:t>
            </a:r>
            <a:r>
              <a:rPr lang="en-US" altLang="ko-KR" smtClean="0"/>
              <a:t>. </a:t>
            </a:r>
          </a:p>
          <a:p>
            <a:pPr lvl="2"/>
            <a:r>
              <a:rPr lang="ko-KR" altLang="en-US" smtClean="0"/>
              <a:t>작은 영역에 어두운 색의 테두리를 쓰면 시각적으로 분산이 일어남</a:t>
            </a:r>
            <a:r>
              <a:rPr lang="en-US" altLang="ko-KR" smtClean="0"/>
              <a:t>.</a:t>
            </a:r>
          </a:p>
          <a:p>
            <a:pPr lvl="2"/>
            <a:r>
              <a:rPr lang="ko-KR" altLang="en-US" smtClean="0"/>
              <a:t>중요하지 않은 요소를 모두 지도에 포함시키면 인지부하가 일어날 수 있음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70984" y="6461581"/>
            <a:ext cx="1032231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CDC(Centers for Disease Control and Prevention), “Cartographic Guidelines for Public Health.” Geography and Geospatial Science Working Group (2012)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7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Particle flow map </a:t>
            </a:r>
            <a:r>
              <a:rPr lang="en-US" altLang="ko-KR" dirty="0"/>
              <a:t>&amp; Network connection 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5041900" cy="4703005"/>
          </a:xfrm>
        </p:spPr>
        <p:txBody>
          <a:bodyPr/>
          <a:lstStyle/>
          <a:p>
            <a:r>
              <a:rPr lang="en-US" altLang="ko-KR" dirty="0"/>
              <a:t>Particle flow map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애니메이션 기법으로 시간에 따른 데이터의 움직임을 표현함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대상의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방향 등의 정보를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표현할 수 있음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Mapping geo-spatial data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3286216"/>
            <a:ext cx="4924425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764" y="6600043"/>
            <a:ext cx="42130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Kirk, Andy. Data Visualization: a successful design process.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Ltd, 2012.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549900" y="1473958"/>
            <a:ext cx="6350000" cy="4703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Network connection map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 위에 복잡한 지형적 연결 정도를 표현하는 데 효과적임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12" y="3158122"/>
            <a:ext cx="5615802" cy="27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32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defTabSz="94599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차트 종류 선택을 위한 </a:t>
            </a:r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가이드라인</a:t>
            </a: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342900" indent="-342900" defTabSz="94599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ko-KR" altLang="en-US" sz="2400" b="1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 smtClean="0">
                <a:latin typeface="+mn-ea"/>
              </a:rPr>
              <a:t>전반적인 </a:t>
            </a:r>
            <a:r>
              <a:rPr lang="en-US" altLang="ko-KR" sz="2400" b="1" dirty="0">
                <a:latin typeface="+mn-ea"/>
              </a:rPr>
              <a:t>UI </a:t>
            </a:r>
            <a:r>
              <a:rPr lang="ko-KR" altLang="en-US" sz="2400" b="1" dirty="0" smtClean="0">
                <a:latin typeface="+mn-ea"/>
              </a:rPr>
              <a:t>가이드라인</a:t>
            </a:r>
            <a:endParaRPr lang="en-US" altLang="ko-KR" sz="2400" b="1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차트 시각화 가이드라인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77182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+mn-ea"/>
              </a:rPr>
              <a:t>명시성</a:t>
            </a:r>
            <a:r>
              <a:rPr lang="ko-KR" altLang="en-US" dirty="0">
                <a:latin typeface="+mn-ea"/>
              </a:rPr>
              <a:t> 향상을 위한 </a:t>
            </a:r>
            <a:r>
              <a:rPr lang="ko-KR" altLang="en-US" dirty="0" smtClean="0">
                <a:latin typeface="+mn-ea"/>
              </a:rPr>
              <a:t>가이드라인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11149445" cy="470300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정보의 밀도를 최소화함으로써 주요 정보를 강조하여라</a:t>
            </a:r>
            <a:endParaRPr lang="en-US" altLang="ko-KR" b="1" dirty="0"/>
          </a:p>
          <a:p>
            <a:pPr lvl="1"/>
            <a:r>
              <a:rPr lang="ko-KR" altLang="en-US" dirty="0"/>
              <a:t>스크린에 보여지는 정보는 중요한 정보만을 표현함으로써 정보 </a:t>
            </a:r>
            <a:r>
              <a:rPr lang="ko-KR" altLang="en-US" dirty="0" smtClean="0"/>
              <a:t>밀도를 최소화 </a:t>
            </a:r>
            <a:r>
              <a:rPr lang="ko-KR" altLang="en-US" dirty="0"/>
              <a:t>하는 것이 좋음</a:t>
            </a:r>
            <a:endParaRPr lang="en-US" altLang="ko-KR" dirty="0"/>
          </a:p>
          <a:p>
            <a:pPr lvl="1"/>
            <a:r>
              <a:rPr lang="en-US" altLang="ko-KR" dirty="0"/>
              <a:t>Text data</a:t>
            </a:r>
            <a:r>
              <a:rPr lang="ko-KR" altLang="en-US" dirty="0"/>
              <a:t>를 보이는 경우에는</a:t>
            </a:r>
            <a:r>
              <a:rPr lang="en-US" altLang="ko-KR" dirty="0"/>
              <a:t> </a:t>
            </a:r>
            <a:r>
              <a:rPr lang="ko-KR" altLang="en-US" dirty="0"/>
              <a:t>전체 스크린의 </a:t>
            </a:r>
            <a:r>
              <a:rPr lang="en-US" altLang="ko-KR" dirty="0"/>
              <a:t>60%</a:t>
            </a:r>
            <a:r>
              <a:rPr lang="ko-KR" altLang="en-US" dirty="0"/>
              <a:t>를 넘지 않도록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(</a:t>
            </a:r>
            <a:r>
              <a:rPr lang="ko-KR" altLang="en-US" dirty="0"/>
              <a:t>전체 공간 중 글자가 차지하는 비율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정보를 심플하게 구성하라</a:t>
            </a:r>
            <a:endParaRPr lang="en-US" altLang="ko-KR" b="1" dirty="0"/>
          </a:p>
          <a:p>
            <a:pPr lvl="1"/>
            <a:r>
              <a:rPr lang="ko-KR" altLang="en-US" dirty="0"/>
              <a:t>스크린은 순차적으로</a:t>
            </a:r>
            <a:r>
              <a:rPr lang="en-US" altLang="ko-KR" dirty="0"/>
              <a:t> </a:t>
            </a:r>
            <a:r>
              <a:rPr lang="ko-KR" altLang="en-US" dirty="0"/>
              <a:t>깔끔하게 보여야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스크린의 밀도</a:t>
            </a:r>
            <a:r>
              <a:rPr lang="en-US" altLang="ko-KR" dirty="0" smtClean="0"/>
              <a:t>(screen density)</a:t>
            </a:r>
            <a:r>
              <a:rPr lang="ko-KR" altLang="en-US" dirty="0" smtClean="0"/>
              <a:t>를 최소화해야 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한번에 중요한 정보만 보여주도록 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상호관계가 있는 경우</a:t>
            </a:r>
            <a:r>
              <a:rPr lang="en-US" altLang="ko-KR" dirty="0"/>
              <a:t> </a:t>
            </a:r>
            <a:r>
              <a:rPr lang="ko-KR" altLang="en-US" dirty="0"/>
              <a:t>명확하게 표시되어야 함</a:t>
            </a:r>
            <a:endParaRPr lang="en-US" altLang="ko-KR" dirty="0"/>
          </a:p>
          <a:p>
            <a:pPr lvl="1"/>
            <a:r>
              <a:rPr lang="ko-KR" altLang="en-US" dirty="0"/>
              <a:t>정보는 일관적이고 예측 가능한 곳에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en-US" altLang="ko-KR" dirty="0" smtClean="0"/>
              <a:t>Guideline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6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사용성 향상을 위한 </a:t>
            </a:r>
            <a:r>
              <a:rPr lang="ko-KR" altLang="en-US" dirty="0" smtClean="0">
                <a:latin typeface="+mn-ea"/>
              </a:rPr>
              <a:t>가이드라인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9"/>
            <a:ext cx="11772900" cy="538404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전반적으로 </a:t>
            </a:r>
            <a:r>
              <a:rPr lang="ko-KR" altLang="en-US" b="1" dirty="0" smtClean="0"/>
              <a:t>디자인의 일관성을 유지하여라</a:t>
            </a:r>
            <a:endParaRPr lang="ko-KR" altLang="en-US" b="1" dirty="0"/>
          </a:p>
          <a:p>
            <a:pPr lvl="1"/>
            <a:r>
              <a:rPr lang="ko-KR" altLang="en-US" dirty="0"/>
              <a:t>스크린 구조</a:t>
            </a:r>
            <a:r>
              <a:rPr lang="en-US" altLang="ko-KR" dirty="0"/>
              <a:t>, </a:t>
            </a:r>
            <a:r>
              <a:rPr lang="ko-KR" altLang="en-US" dirty="0"/>
              <a:t>스크린 구성요소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/>
              <a:t>레이블</a:t>
            </a:r>
            <a:r>
              <a:rPr lang="en-US" altLang="ko-KR" dirty="0"/>
              <a:t>), </a:t>
            </a:r>
            <a:r>
              <a:rPr lang="ko-KR" altLang="en-US" dirty="0"/>
              <a:t>기입란</a:t>
            </a:r>
            <a:r>
              <a:rPr lang="en-US" altLang="ko-KR" dirty="0"/>
              <a:t>(input prompt)</a:t>
            </a:r>
            <a:r>
              <a:rPr lang="ko-KR" altLang="en-US" dirty="0"/>
              <a:t>은 </a:t>
            </a:r>
            <a:r>
              <a:rPr lang="ko-KR" altLang="en-US" dirty="0" smtClean="0"/>
              <a:t>일관되게 </a:t>
            </a:r>
            <a:r>
              <a:rPr lang="ko-KR" altLang="en-US" dirty="0"/>
              <a:t>구성하는 것이 좋음</a:t>
            </a:r>
          </a:p>
          <a:p>
            <a:pPr lvl="1"/>
            <a:r>
              <a:rPr lang="ko-KR" altLang="en-US" dirty="0"/>
              <a:t>안내문과 경고문은 일관된 위치에 제공되는 것이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사용자들의 </a:t>
            </a:r>
            <a:r>
              <a:rPr lang="ko-KR" altLang="en-US" dirty="0"/>
              <a:t>관습이나 기준에 따라 일관적인 위치에 디스플레이 되는 것이 좋음</a:t>
            </a:r>
          </a:p>
          <a:p>
            <a:pPr lvl="1"/>
            <a:r>
              <a:rPr lang="ko-KR" altLang="en-US" dirty="0"/>
              <a:t>단어 선정</a:t>
            </a:r>
            <a:r>
              <a:rPr lang="en-US" altLang="ko-KR" dirty="0"/>
              <a:t>, </a:t>
            </a:r>
            <a:r>
              <a:rPr lang="ko-KR" altLang="en-US" dirty="0"/>
              <a:t>포맷</a:t>
            </a:r>
            <a:r>
              <a:rPr lang="en-US" altLang="ko-KR" dirty="0"/>
              <a:t>, </a:t>
            </a:r>
            <a:r>
              <a:rPr lang="ko-KR" altLang="en-US" dirty="0"/>
              <a:t>기본 스타일에 일관성을 가져야 함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날짜와 </a:t>
            </a:r>
            <a:r>
              <a:rPr lang="ko-KR" altLang="en-US" b="1" dirty="0"/>
              <a:t>시간 데이터를 기재하여라</a:t>
            </a:r>
            <a:endParaRPr lang="en-US" altLang="ko-KR" b="1" dirty="0"/>
          </a:p>
          <a:p>
            <a:pPr lvl="1"/>
            <a:r>
              <a:rPr lang="ko-KR" altLang="en-US" dirty="0"/>
              <a:t>과업이 최근 정보를 요구할 때에는 정보가 언제 업데이트 되었는지 알 수 </a:t>
            </a:r>
            <a:r>
              <a:rPr lang="ko-KR" altLang="en-US" dirty="0" smtClean="0"/>
              <a:t>있도록 </a:t>
            </a:r>
            <a:r>
              <a:rPr lang="ko-KR" altLang="en-US" dirty="0"/>
              <a:t>함</a:t>
            </a:r>
            <a:endParaRPr lang="en-US" altLang="ko-KR" dirty="0"/>
          </a:p>
          <a:p>
            <a:pPr lvl="1"/>
            <a:r>
              <a:rPr lang="ko-KR" altLang="en-US" dirty="0"/>
              <a:t>과업 성격이 시간에 관련되었을 때 데이터에 관련된 정보의 날짜와 시간을 </a:t>
            </a:r>
            <a:r>
              <a:rPr lang="ko-KR" altLang="en-US" dirty="0" smtClean="0"/>
              <a:t>제공하도록 함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전체 </a:t>
            </a:r>
            <a:r>
              <a:rPr lang="ko-KR" altLang="en-US" b="1" dirty="0"/>
              <a:t>데이터 셋에 접근할 수 있도록 하라</a:t>
            </a:r>
            <a:endParaRPr lang="en-US" altLang="ko-KR" b="1" dirty="0"/>
          </a:p>
          <a:p>
            <a:pPr lvl="1"/>
            <a:r>
              <a:rPr lang="ko-KR" altLang="en-US" dirty="0"/>
              <a:t>언제든지 관심있는 데이터의 전체 데이터 셋을 볼 수 있도록 함</a:t>
            </a:r>
            <a:endParaRPr lang="en-US" altLang="ko-KR" dirty="0"/>
          </a:p>
          <a:p>
            <a:pPr lvl="1"/>
            <a:r>
              <a:rPr lang="en-US" altLang="ko-KR" dirty="0"/>
              <a:t>ex) </a:t>
            </a:r>
            <a:r>
              <a:rPr lang="ko-KR" altLang="en-US" dirty="0"/>
              <a:t>전체</a:t>
            </a:r>
            <a:r>
              <a:rPr lang="en-US" altLang="ko-KR" dirty="0"/>
              <a:t>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 smtClean="0"/>
              <a:t>그래프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첫 </a:t>
            </a:r>
            <a:r>
              <a:rPr lang="ko-KR" altLang="en-US" b="1" dirty="0"/>
              <a:t>페이지는 가장 접근성이 좋아야 하는 기능이나 정보를 보여라</a:t>
            </a:r>
            <a:endParaRPr lang="en-US" altLang="ko-KR" b="1" dirty="0"/>
          </a:p>
          <a:p>
            <a:pPr lvl="1"/>
            <a:r>
              <a:rPr lang="ko-KR" altLang="en-US" dirty="0"/>
              <a:t>가장 높은 수준의 기능</a:t>
            </a:r>
            <a:r>
              <a:rPr lang="en-US" altLang="ko-KR" dirty="0"/>
              <a:t>(function), </a:t>
            </a:r>
            <a:r>
              <a:rPr lang="ko-KR" altLang="en-US" dirty="0"/>
              <a:t>원천</a:t>
            </a:r>
            <a:r>
              <a:rPr lang="en-US" altLang="ko-KR" dirty="0"/>
              <a:t>(resources)</a:t>
            </a:r>
            <a:r>
              <a:rPr lang="ko-KR" altLang="en-US" dirty="0"/>
              <a:t>에 접근 가능하게 해야함</a:t>
            </a:r>
            <a:endParaRPr lang="en-US" altLang="ko-KR" dirty="0"/>
          </a:p>
          <a:p>
            <a:pPr lvl="1"/>
            <a:r>
              <a:rPr lang="en-US" altLang="ko-KR" dirty="0"/>
              <a:t>log-on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사용자 설정 정보</a:t>
            </a:r>
            <a:r>
              <a:rPr lang="en-US" altLang="ko-KR" dirty="0"/>
              <a:t>, </a:t>
            </a:r>
            <a:r>
              <a:rPr lang="ko-KR" altLang="en-US" dirty="0"/>
              <a:t>유틸리티</a:t>
            </a:r>
            <a:r>
              <a:rPr lang="en-US" altLang="ko-KR" dirty="0"/>
              <a:t>(utility), </a:t>
            </a:r>
            <a:r>
              <a:rPr lang="ko-KR" altLang="en-US" dirty="0"/>
              <a:t>시스템 도움말 접근을 가능하도록</a:t>
            </a:r>
            <a:r>
              <a:rPr lang="en-US" altLang="ko-KR" dirty="0"/>
              <a:t> </a:t>
            </a:r>
            <a:r>
              <a:rPr lang="ko-KR" altLang="en-US" dirty="0"/>
              <a:t>해야함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사용자에게 친숙한 단어를 사용하여라</a:t>
            </a:r>
            <a:endParaRPr lang="en-US" altLang="ko-KR" b="1" dirty="0"/>
          </a:p>
          <a:p>
            <a:pPr lvl="1"/>
            <a:r>
              <a:rPr lang="ko-KR" altLang="en-US" dirty="0"/>
              <a:t>수정 불가능한 단어를 선정할 때는 사용자가 평소에 자주 사용하는 친숙한 단어를 사용하도록 함</a:t>
            </a:r>
            <a:endParaRPr lang="en-US" altLang="ko-KR" dirty="0"/>
          </a:p>
          <a:p>
            <a:pPr lvl="1"/>
            <a:r>
              <a:rPr lang="ko-KR" altLang="en-US" dirty="0"/>
              <a:t>언어는 통상적으로 쓰이는 말을 사용하고 단순하게 전달되어야 </a:t>
            </a:r>
            <a:r>
              <a:rPr lang="ko-KR" altLang="en-US" dirty="0" smtClean="0"/>
              <a:t>함</a:t>
            </a:r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UI Guideline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5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인지 부하를 고려한 </a:t>
            </a:r>
            <a:r>
              <a:rPr lang="ko-KR" altLang="en-US" dirty="0" smtClean="0">
                <a:latin typeface="+mn-ea"/>
              </a:rPr>
              <a:t>가이드라인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699" y="1473958"/>
            <a:ext cx="11191010" cy="470300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사용자의 인지 부하를 줄여라</a:t>
            </a:r>
            <a:endParaRPr lang="en-US" altLang="ko-KR" b="1" dirty="0"/>
          </a:p>
          <a:p>
            <a:pPr lvl="1"/>
            <a:r>
              <a:rPr lang="ko-KR" altLang="en-US" dirty="0"/>
              <a:t>하나의 과업</a:t>
            </a:r>
            <a:r>
              <a:rPr lang="en-US" altLang="ko-KR" dirty="0"/>
              <a:t>(task)</a:t>
            </a:r>
            <a:r>
              <a:rPr lang="ko-KR" altLang="en-US" dirty="0"/>
              <a:t>을 완수하는 데 있어 추가적인 정보를 참고할 필요 없이 모든 관련 정보를 담고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정보는 업무 수행을 위해 즉시 사용 가능하도록 보여라</a:t>
            </a:r>
            <a:endParaRPr lang="en-US" altLang="ko-KR" b="1" dirty="0"/>
          </a:p>
          <a:p>
            <a:pPr lvl="1"/>
            <a:r>
              <a:rPr lang="ko-KR" altLang="en-US" dirty="0"/>
              <a:t>데이터를 재해석하여 사용하기보다는 바로 사용 가능한 형식으로 보여져야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/>
              <a:t>사용자들이 스크린을 이용할 때 </a:t>
            </a:r>
            <a:r>
              <a:rPr lang="ko-KR" altLang="en-US" b="1" dirty="0" smtClean="0"/>
              <a:t>빠른 </a:t>
            </a:r>
            <a:r>
              <a:rPr lang="ko-KR" altLang="en-US" b="1" dirty="0"/>
              <a:t>시간에 쉽게 아이템을 탐색하고 활용할 수 있도록 </a:t>
            </a:r>
            <a:r>
              <a:rPr lang="ko-KR" altLang="en-US" b="1" dirty="0" smtClean="0"/>
              <a:t>하여라</a:t>
            </a:r>
            <a:endParaRPr lang="ko-KR" altLang="en-US" b="1" dirty="0"/>
          </a:p>
          <a:p>
            <a:pPr lvl="1"/>
            <a:r>
              <a:rPr lang="ko-KR" altLang="en-US" dirty="0" smtClean="0"/>
              <a:t>사용자가 </a:t>
            </a:r>
            <a:r>
              <a:rPr lang="ko-KR" altLang="en-US" dirty="0"/>
              <a:t>전체 과업을 수행하는 데 있어 눈이나 손을 적게 움직여서 탐색하도록 하는 것이 좋음</a:t>
            </a:r>
            <a:endParaRPr lang="en-US" altLang="ko-KR" dirty="0"/>
          </a:p>
          <a:p>
            <a:pPr lvl="1"/>
            <a:r>
              <a:rPr lang="ko-KR" altLang="en-US" dirty="0"/>
              <a:t>사용자의 자연스러운 스캐닝 순서나 움직임을 파악하고</a:t>
            </a:r>
            <a:r>
              <a:rPr lang="en-US" altLang="ko-KR" dirty="0"/>
              <a:t>, </a:t>
            </a:r>
            <a:r>
              <a:rPr lang="ko-KR" altLang="en-US" dirty="0"/>
              <a:t>그에 맞춰서 레이아웃을 설계하는 것이 좋음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일반적으로 왼쪽에서 오른쪽</a:t>
            </a:r>
            <a:r>
              <a:rPr lang="en-US" altLang="ko-KR" dirty="0"/>
              <a:t>, </a:t>
            </a:r>
            <a:r>
              <a:rPr lang="ko-KR" altLang="en-US" dirty="0"/>
              <a:t>위에서 아래의 방향을 갖고 있음</a:t>
            </a:r>
            <a:endParaRPr lang="en-US" altLang="ko-KR" dirty="0"/>
          </a:p>
          <a:p>
            <a:pPr lvl="1"/>
            <a:r>
              <a:rPr lang="ko-KR" altLang="en-US" dirty="0"/>
              <a:t>가장 중요한 정보는 많은 시간 동안</a:t>
            </a:r>
            <a:r>
              <a:rPr lang="en-US" altLang="ko-KR" dirty="0"/>
              <a:t>, </a:t>
            </a:r>
            <a:r>
              <a:rPr lang="ko-KR" altLang="en-US" dirty="0"/>
              <a:t>중요하지 않은 정보는 적은 시간이나 요구사항이 있을 때에만 보이도록 하는 것이 좋음</a:t>
            </a:r>
            <a:endParaRPr lang="en-US" altLang="ko-KR" dirty="0"/>
          </a:p>
          <a:p>
            <a:pPr lvl="1"/>
            <a:r>
              <a:rPr lang="ko-KR" altLang="en-US" dirty="0"/>
              <a:t>과업과 관련되어 가장 중요한 정보는 사용자의 </a:t>
            </a:r>
            <a:r>
              <a:rPr lang="ko-KR" altLang="en-US" dirty="0" err="1"/>
              <a:t>주시야각</a:t>
            </a:r>
            <a:r>
              <a:rPr lang="en-US" altLang="ko-KR" dirty="0"/>
              <a:t>(primary viewing area)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좌측 상단에 보여지고</a:t>
            </a:r>
            <a:r>
              <a:rPr lang="en-US" altLang="ko-KR" dirty="0"/>
              <a:t>, </a:t>
            </a:r>
            <a:r>
              <a:rPr lang="ko-KR" altLang="en-US" dirty="0"/>
              <a:t>중요하지 않은 정보는 하단에 배치하도록 하는 것이 좋음</a:t>
            </a:r>
            <a:endParaRPr lang="en-US" altLang="ko-KR" dirty="0"/>
          </a:p>
          <a:p>
            <a:pPr lvl="1"/>
            <a:r>
              <a:rPr lang="ko-KR" altLang="en-US" dirty="0"/>
              <a:t>정보의 배치 순서는 과업 특성을 고려하여 구성하도록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UI Guideline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79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defTabSz="94599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차트 종류 선택을 위한 </a:t>
            </a:r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가이드라인</a:t>
            </a: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342900" indent="-342900" defTabSz="94599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ko-KR" altLang="en-US" sz="2400" b="1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전반적인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UI </a:t>
            </a:r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가이드라인</a:t>
            </a: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dirty="0">
                <a:latin typeface="+mn-ea"/>
              </a:rPr>
              <a:t>차트 시각화 가이드라인</a:t>
            </a:r>
          </a:p>
          <a:p>
            <a:pPr marL="342900" indent="-342900">
              <a:buFont typeface="+mj-lt"/>
              <a:buAutoNum type="arabicPeriod"/>
            </a:pPr>
            <a:endParaRPr lang="ko-KR" altLang="en-US" sz="2400" b="1" dirty="0"/>
          </a:p>
        </p:txBody>
      </p:sp>
      <p:sp>
        <p:nvSpPr>
          <p:cNvPr id="4" name="내용 개체 틀 4"/>
          <p:cNvSpPr txBox="1">
            <a:spLocks/>
          </p:cNvSpPr>
          <p:nvPr/>
        </p:nvSpPr>
        <p:spPr>
          <a:xfrm>
            <a:off x="573207" y="3616657"/>
            <a:ext cx="7575834" cy="2983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/>
              <a:t>3.1. </a:t>
            </a:r>
            <a:r>
              <a:rPr lang="ko-KR" altLang="en-US" sz="2000" dirty="0" smtClean="0"/>
              <a:t>전반적인 차트 디자인 가이드라인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틀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라벨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제목 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면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크기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방향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질감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형태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3.2. </a:t>
            </a:r>
            <a:r>
              <a:rPr lang="ko-KR" altLang="en-US" sz="2000" dirty="0" smtClean="0"/>
              <a:t>차트 종류 별 디자인 가이드라인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막대 그래프</a:t>
            </a:r>
            <a:endParaRPr lang="en-US" altLang="ko-KR" sz="2000" dirty="0" smtClean="0"/>
          </a:p>
          <a:p>
            <a:pPr lvl="1"/>
            <a:r>
              <a:rPr lang="ko-KR" altLang="en-US" sz="2000" dirty="0" err="1" smtClean="0"/>
              <a:t>선그래프</a:t>
            </a:r>
            <a:endParaRPr lang="en-US" altLang="ko-KR" sz="2000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2460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틀</a:t>
            </a:r>
            <a:r>
              <a:rPr lang="en-US" altLang="ko-KR" dirty="0" smtClean="0">
                <a:solidFill>
                  <a:prstClr val="black"/>
                </a:solidFill>
              </a:rPr>
              <a:t>(</a:t>
            </a:r>
            <a:r>
              <a:rPr lang="en-US" altLang="ko-KR" dirty="0">
                <a:solidFill>
                  <a:prstClr val="black"/>
                </a:solidFill>
              </a:rPr>
              <a:t>outline</a:t>
            </a:r>
            <a:r>
              <a:rPr lang="en-US" altLang="ko-KR" dirty="0" smtClean="0">
                <a:solidFill>
                  <a:prstClr val="black"/>
                </a:solidFill>
              </a:rPr>
              <a:t>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616700" cy="4703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endParaRPr lang="en-US" altLang="ko-KR" dirty="0" smtClean="0"/>
          </a:p>
          <a:p>
            <a:pPr marL="800100" lvl="1" indent="-342900">
              <a:buAutoNum type="arabicPeriod"/>
            </a:pPr>
            <a:r>
              <a:rPr lang="ko-KR" altLang="en-US" dirty="0" smtClean="0"/>
              <a:t>쉽게 </a:t>
            </a:r>
            <a:r>
              <a:rPr lang="ko-KR" altLang="en-US" dirty="0"/>
              <a:t>인식 가능하도록 </a:t>
            </a:r>
            <a:r>
              <a:rPr lang="ko-KR" altLang="en-US" dirty="0" smtClean="0"/>
              <a:t>만들어라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차별성의 원칙에 따라 그래프는 충분히 크고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무게감</a:t>
            </a:r>
            <a:r>
              <a:rPr lang="ko-KR" altLang="en-US" dirty="0" smtClean="0"/>
              <a:t> 있게 표현해야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그래프의 축과 그래프 안의 내용이 구분될 수 있도록 선의 색상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 굵기 등을 분명하고 명확히 표현해야 함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marL="800100" lvl="1" indent="-342900">
              <a:buAutoNum type="arabicPeriod"/>
            </a:pPr>
            <a:r>
              <a:rPr lang="ko-KR" altLang="en-US" dirty="0" smtClean="0"/>
              <a:t>틀의 </a:t>
            </a:r>
            <a:r>
              <a:rPr lang="ko-KR" altLang="en-US" dirty="0"/>
              <a:t>부분들이 단일 단위로 구성되도록 </a:t>
            </a:r>
            <a:r>
              <a:rPr lang="ko-KR" altLang="en-US" dirty="0" smtClean="0"/>
              <a:t>그룹화하라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축이 연결되지 않으면 지각을 위해 별도의 노동이 필요하므로 관련 있는 축을 서로 연결시켜야 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 smtClean="0"/>
          </a:p>
          <a:p>
            <a:pPr marL="800100" lvl="1" indent="-342900">
              <a:buAutoNum type="arabicPeriod"/>
            </a:pPr>
            <a:endParaRPr lang="en-US" altLang="ko-KR" dirty="0" smtClean="0"/>
          </a:p>
          <a:p>
            <a:pPr marL="800100" lvl="1" indent="-342900">
              <a:buAutoNum type="arabicPeriod"/>
            </a:pPr>
            <a:r>
              <a:rPr lang="ko-KR" altLang="en-US" dirty="0" smtClean="0"/>
              <a:t>내용에서의 </a:t>
            </a:r>
            <a:r>
              <a:rPr lang="ko-KR" altLang="en-US" dirty="0"/>
              <a:t>차이를 구별 가능하도록 축의 높이 대 너비 비율을 만들어라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종횡비는</a:t>
            </a:r>
            <a:r>
              <a:rPr lang="ko-KR" altLang="en-US" dirty="0" smtClean="0"/>
              <a:t> 호환성의 법칙에 따라 자료상의 실제 차이가 시각표현에서의 차이에 상응하도록 해야함</a:t>
            </a:r>
            <a:endParaRPr lang="en-US" altLang="ko-KR" dirty="0" smtClean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800100" lvl="1" indent="-342900">
              <a:buAutoNum type="arabicPeriod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07" y="1484032"/>
            <a:ext cx="3810794" cy="156486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30307" y="106095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55752" y="106095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899" y="3048897"/>
            <a:ext cx="3759201" cy="15632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898" y="4612098"/>
            <a:ext cx="3503612" cy="18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7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Dot plot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Dot </a:t>
            </a:r>
            <a:r>
              <a:rPr lang="en-US" altLang="ko-KR" dirty="0"/>
              <a:t>plot</a:t>
            </a:r>
            <a:r>
              <a:rPr lang="ko-KR" altLang="en-US" dirty="0"/>
              <a:t>은 점을 통해 값을 나타내어 </a:t>
            </a:r>
            <a:r>
              <a:rPr lang="ko-KR" altLang="en-US" dirty="0" smtClean="0"/>
              <a:t>범주형 변수를 비교할 </a:t>
            </a:r>
            <a:r>
              <a:rPr lang="ko-KR" altLang="en-US" dirty="0"/>
              <a:t>수 있는 데이터 시각화 방법으로서</a:t>
            </a:r>
            <a:r>
              <a:rPr lang="en-US" altLang="ko-KR" dirty="0"/>
              <a:t>, </a:t>
            </a:r>
            <a:r>
              <a:rPr lang="ko-KR" altLang="en-US" dirty="0" smtClean="0"/>
              <a:t>정렬을 </a:t>
            </a:r>
            <a:r>
              <a:rPr lang="ko-KR" altLang="en-US" dirty="0"/>
              <a:t>통해 값들의 범위나 분포를 쉽게 알 수 </a:t>
            </a:r>
            <a:r>
              <a:rPr lang="ko-KR" altLang="en-US" dirty="0" smtClean="0"/>
              <a:t>있으므로 과학과 통계학에서 주로 사용됨 </a:t>
            </a:r>
            <a:r>
              <a:rPr lang="en-US" altLang="ko-KR" dirty="0" smtClean="0"/>
              <a:t>(Michelle, 2013; Kirk, 2012).</a:t>
            </a:r>
            <a:r>
              <a:rPr lang="ko-KR" altLang="en-US" dirty="0" smtClean="0"/>
              <a:t> </a:t>
            </a:r>
            <a:endParaRPr lang="en-US" altLang="ko-KR" baseline="30000" dirty="0" smtClean="0"/>
          </a:p>
          <a:p>
            <a:r>
              <a:rPr lang="en-US" altLang="ko-KR" dirty="0"/>
              <a:t>Dot plot</a:t>
            </a:r>
            <a:r>
              <a:rPr lang="ko-KR" altLang="en-US" dirty="0"/>
              <a:t>은 </a:t>
            </a:r>
            <a:r>
              <a:rPr lang="en-US" altLang="ko-KR" dirty="0"/>
              <a:t>bar chart</a:t>
            </a:r>
            <a:r>
              <a:rPr lang="ko-KR" altLang="en-US" dirty="0"/>
              <a:t>가 사용될 수 있는 모든 상황에서 대체될 수 </a:t>
            </a:r>
            <a:r>
              <a:rPr lang="ko-KR" altLang="en-US" dirty="0" smtClean="0"/>
              <a:t>있음 </a:t>
            </a:r>
            <a:r>
              <a:rPr lang="en-US" altLang="ko-KR" dirty="0" smtClean="0"/>
              <a:t>(Robinsons, 2006).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점이기 때문에 여러 차트를 겹치는 것이 가능하고</a:t>
            </a:r>
            <a:r>
              <a:rPr lang="en-US" altLang="ko-KR" dirty="0"/>
              <a:t>, bar chart </a:t>
            </a:r>
            <a:r>
              <a:rPr lang="ko-KR" altLang="en-US" dirty="0"/>
              <a:t>처럼 </a:t>
            </a:r>
            <a:r>
              <a:rPr lang="en-US" altLang="ko-KR" dirty="0"/>
              <a:t>zero baseline</a:t>
            </a:r>
            <a:r>
              <a:rPr lang="ko-KR" altLang="en-US" dirty="0"/>
              <a:t>이 필요 없다는 장점이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(Robinson, 2006).</a:t>
            </a:r>
          </a:p>
          <a:p>
            <a:r>
              <a:rPr lang="ko-KR" altLang="en-US" dirty="0"/>
              <a:t>점의 색이나 모양의 변화를 변화시켜 여러 개의 </a:t>
            </a:r>
            <a:r>
              <a:rPr lang="en-US" altLang="ko-KR" dirty="0"/>
              <a:t>categorical value series</a:t>
            </a:r>
            <a:r>
              <a:rPr lang="ko-KR" altLang="en-US" dirty="0"/>
              <a:t>를 한 차트에 그릴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셋 이상의 </a:t>
            </a:r>
            <a:r>
              <a:rPr lang="en-US" altLang="ko-KR" dirty="0"/>
              <a:t>series</a:t>
            </a:r>
            <a:r>
              <a:rPr lang="ko-KR" altLang="en-US" dirty="0"/>
              <a:t>를 그리게 되면 점 들 간의 겹침이 많아져서 보는 사람이 읽기 힘들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 가능한</a:t>
            </a:r>
            <a:r>
              <a:rPr lang="en-US" altLang="ko-KR" dirty="0"/>
              <a:t> </a:t>
            </a:r>
            <a:r>
              <a:rPr lang="ko-KR" altLang="en-US" dirty="0"/>
              <a:t>시각적 표시 수단</a:t>
            </a:r>
            <a:r>
              <a:rPr lang="en-US" altLang="ko-KR" dirty="0"/>
              <a:t>: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/>
              <a:t>심볼 등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3078" y="6430766"/>
            <a:ext cx="844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Kirk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Robbins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N. B. (2006). Dot Plots: A Useful Alternative to Bar Charts.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Business Intelligence Network </a:t>
            </a:r>
            <a:r>
              <a:rPr kumimoji="0" lang="en-US" altLang="ko-KR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Newsletter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Michelle A.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Borkin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, Student Member, IEEE. “What makes a Visualization Memorable”. IEEE Transactions on visualization and Computer graphics, VOL. 19, NO. 12(2013)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2306-2315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03" y="4054918"/>
            <a:ext cx="4439092" cy="2288368"/>
          </a:xfrm>
          <a:prstGeom prst="rect">
            <a:avLst/>
          </a:prstGeom>
        </p:spPr>
      </p:pic>
      <p:pic>
        <p:nvPicPr>
          <p:cNvPr id="7172" name="Picture 4" descr="Dot plo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151" y="4002777"/>
            <a:ext cx="3108243" cy="24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3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736" y="1633537"/>
            <a:ext cx="4857295" cy="237855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2955925" algn="l"/>
              </a:tabLst>
            </a:pPr>
            <a:r>
              <a:rPr lang="ko-KR" altLang="en-US" dirty="0" smtClean="0"/>
              <a:t>틀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prstClr val="black"/>
                </a:solidFill>
              </a:rPr>
              <a:t>outline</a:t>
            </a:r>
            <a:r>
              <a:rPr lang="en-US" altLang="ko-KR" dirty="0" smtClean="0"/>
              <a:t>), </a:t>
            </a:r>
            <a:r>
              <a:rPr lang="ko-KR" altLang="en-US" dirty="0"/>
              <a:t>라벨</a:t>
            </a:r>
            <a:r>
              <a:rPr lang="en-US" altLang="ko-KR" dirty="0"/>
              <a:t>(label), </a:t>
            </a:r>
            <a:r>
              <a:rPr lang="ko-KR" altLang="en-US" dirty="0"/>
              <a:t>제목</a:t>
            </a:r>
            <a:r>
              <a:rPr lang="en-US" altLang="ko-KR" dirty="0"/>
              <a:t>(title) </a:t>
            </a:r>
            <a:r>
              <a:rPr lang="ko-KR" altLang="en-US" dirty="0"/>
              <a:t>시각화 </a:t>
            </a:r>
            <a:r>
              <a:rPr lang="ko-KR" altLang="en-US" dirty="0" smtClean="0"/>
              <a:t>가이드라인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413500" cy="5841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endParaRPr lang="en-US" altLang="ko-KR" dirty="0"/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dirty="0" smtClean="0"/>
              <a:t>선 </a:t>
            </a:r>
            <a:r>
              <a:rPr lang="ko-KR" altLang="en-US" dirty="0"/>
              <a:t>그래프에서 정확한 시각적 효과를 얻기 위해 </a:t>
            </a:r>
            <a:r>
              <a:rPr lang="en-US" altLang="ko-KR" dirty="0"/>
              <a:t>Y</a:t>
            </a:r>
            <a:r>
              <a:rPr lang="ko-KR" altLang="en-US" dirty="0"/>
              <a:t>축을 오른쪽에 복사하라 </a:t>
            </a:r>
            <a:endParaRPr lang="en-US" altLang="ko-KR" dirty="0"/>
          </a:p>
          <a:p>
            <a:pPr lvl="2"/>
            <a:r>
              <a:rPr lang="ko-KR" altLang="en-US" dirty="0"/>
              <a:t>인간의 </a:t>
            </a:r>
            <a:r>
              <a:rPr lang="ko-KR" altLang="en-US" dirty="0" err="1"/>
              <a:t>시각계는</a:t>
            </a:r>
            <a:r>
              <a:rPr lang="ko-KR" altLang="en-US" dirty="0"/>
              <a:t> 상승하는 내용의 선 경사를 </a:t>
            </a:r>
            <a:r>
              <a:rPr lang="en-US" altLang="ko-KR" dirty="0"/>
              <a:t>45</a:t>
            </a:r>
            <a:r>
              <a:rPr lang="ko-KR" altLang="en-US" dirty="0"/>
              <a:t>도의 대각선에 더 가깝도록 인식하는 경향이 있으므로</a:t>
            </a:r>
            <a:r>
              <a:rPr lang="en-US" altLang="ko-KR" dirty="0"/>
              <a:t>, </a:t>
            </a:r>
            <a:r>
              <a:rPr lang="ko-KR" altLang="en-US" dirty="0" smtClean="0"/>
              <a:t>상대적으로 </a:t>
            </a:r>
            <a:r>
              <a:rPr lang="ko-KR" altLang="en-US" dirty="0"/>
              <a:t>낮은 선들의 경사는 과대평가하고 상대적으로 가파른 선들은 과소평가할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</a:t>
            </a:r>
            <a:r>
              <a:rPr lang="ko-KR" altLang="en-US" dirty="0" smtClean="0"/>
              <a:t>축이 왼쪽에만 있으면 착시현상이 일어나 자료의 이해에 혼돈을 줄 수 있으므로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양쪽 모두에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축을 그리고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‘L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틀을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상자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형태로 바꾸는 것을 고려할 필요가 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800100" lvl="1" indent="-342900">
              <a:buAutoNum type="arabicPeriod" startAt="4"/>
            </a:pPr>
            <a:r>
              <a:rPr lang="ko-KR" altLang="en-US" dirty="0" smtClean="0"/>
              <a:t>두 </a:t>
            </a:r>
            <a:r>
              <a:rPr lang="ko-KR" altLang="en-US" dirty="0"/>
              <a:t>개의 종속 측정치가 그려져야 한다면 두 개의 </a:t>
            </a:r>
            <a:r>
              <a:rPr lang="en-US" altLang="ko-KR" dirty="0"/>
              <a:t>Y</a:t>
            </a:r>
            <a:r>
              <a:rPr lang="ko-KR" altLang="en-US" dirty="0"/>
              <a:t>축에 상이한 색이나 패턴을 사용하라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 그래프 내에 두 개의 측정치가 표현되어야 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하나는 실선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하나는 점선으로 표현하면 용이한 인지를 도모할 수 있음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88" y="4113582"/>
            <a:ext cx="4890340" cy="26174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327107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52552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8652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Visual </a:t>
            </a:r>
            <a:r>
              <a:rPr lang="en-US" altLang="ko-KR" dirty="0" smtClean="0"/>
              <a:t>mapping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66700" y="1473958"/>
            <a:ext cx="11277600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ko-KR" altLang="en-US" dirty="0" smtClean="0">
                <a:solidFill>
                  <a:prstClr val="black"/>
                </a:solidFill>
              </a:rPr>
              <a:t>틀</a:t>
            </a:r>
            <a:endParaRPr lang="en-US" altLang="ko-KR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+mj-lt"/>
              <a:buAutoNum type="arabicPeriod" startAt="6"/>
            </a:pPr>
            <a:r>
              <a:rPr lang="ko-KR" altLang="en-US" sz="1600" dirty="0">
                <a:solidFill>
                  <a:prstClr val="black"/>
                </a:solidFill>
              </a:rPr>
              <a:t>종속변수가 두 개인 경우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하나의 </a:t>
            </a:r>
            <a:r>
              <a:rPr lang="en-US" altLang="ko-KR" sz="1600" dirty="0">
                <a:solidFill>
                  <a:prstClr val="black"/>
                </a:solidFill>
              </a:rPr>
              <a:t>Y</a:t>
            </a:r>
            <a:r>
              <a:rPr lang="ko-KR" altLang="en-US" sz="1600" dirty="0">
                <a:solidFill>
                  <a:prstClr val="black"/>
                </a:solidFill>
              </a:rPr>
              <a:t>축은 왼쪽에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다른 하나는 오른쪽에 놓아라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2"/>
            <a:r>
              <a:rPr lang="ko-KR" altLang="en-US" sz="1600" dirty="0">
                <a:solidFill>
                  <a:prstClr val="black"/>
                </a:solidFill>
              </a:rPr>
              <a:t>서로 다른 측정치를 나타내는 축이 </a:t>
            </a:r>
            <a:r>
              <a:rPr lang="ko-KR" altLang="en-US" sz="1600" dirty="0" smtClean="0">
                <a:solidFill>
                  <a:prstClr val="black"/>
                </a:solidFill>
              </a:rPr>
              <a:t>한쪽 </a:t>
            </a:r>
            <a:r>
              <a:rPr lang="ko-KR" altLang="en-US" sz="1600" dirty="0">
                <a:solidFill>
                  <a:prstClr val="black"/>
                </a:solidFill>
              </a:rPr>
              <a:t>방향에 있으면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혼란을 줄 수 있으므로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양쪽에 축을 만들어 인지도를 </a:t>
            </a:r>
            <a:r>
              <a:rPr lang="ko-KR" altLang="en-US" sz="1600" dirty="0" smtClean="0">
                <a:solidFill>
                  <a:prstClr val="black"/>
                </a:solidFill>
              </a:rPr>
              <a:t>높일 </a:t>
            </a:r>
            <a:r>
              <a:rPr lang="ko-KR" altLang="en-US" sz="1600" dirty="0">
                <a:solidFill>
                  <a:prstClr val="black"/>
                </a:solidFill>
              </a:rPr>
              <a:t>수 있음 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eriod" startAt="6"/>
            </a:pPr>
            <a:endParaRPr lang="en-US" altLang="ko-KR" sz="16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 altLang="ko-KR" sz="1600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3589331"/>
            <a:ext cx="5859462" cy="28511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93307" y="3064224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41052" y="3064224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41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56400" cy="5384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축</a:t>
            </a:r>
            <a:r>
              <a:rPr lang="en-US" altLang="ko-KR" dirty="0" smtClean="0"/>
              <a:t>(axis)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가장 중요한 독립변수를 </a:t>
            </a:r>
            <a:r>
              <a:rPr lang="en-US" altLang="ko-KR" dirty="0"/>
              <a:t>X</a:t>
            </a:r>
            <a:r>
              <a:rPr lang="ko-KR" altLang="en-US" dirty="0"/>
              <a:t>축에 놓고 나머지를 </a:t>
            </a:r>
            <a:r>
              <a:rPr lang="ko-KR" altLang="en-US" dirty="0" err="1"/>
              <a:t>파라미터로</a:t>
            </a:r>
            <a:r>
              <a:rPr lang="ko-KR" altLang="en-US" dirty="0"/>
              <a:t> 취급하라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그래프를 통해 확인하고자 하는 것이 무엇인지 이해하는 것이 중요함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들어</a:t>
            </a:r>
            <a:r>
              <a:rPr lang="en-US" altLang="ko-KR" dirty="0" smtClean="0"/>
              <a:t>, A</a:t>
            </a:r>
            <a:r>
              <a:rPr lang="ko-KR" altLang="en-US" dirty="0" smtClean="0"/>
              <a:t>와</a:t>
            </a:r>
            <a:r>
              <a:rPr lang="en-US" altLang="ko-KR" dirty="0"/>
              <a:t>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축구팀의 득점과 실점을 궁금해하는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사용자는 양팀의 득점과 실점 차이를 가장 중요하게 생각하는 것이기 때문에 득점과 실점을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 두고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축에는 점수를 표시해야 함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확실치 않을 때는 간격 척도를 갖는 독립변수를 </a:t>
            </a:r>
            <a:r>
              <a:rPr lang="en-US" altLang="ko-KR" dirty="0"/>
              <a:t>X</a:t>
            </a:r>
            <a:r>
              <a:rPr lang="ko-KR" altLang="en-US" dirty="0"/>
              <a:t>축에 놓아라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만약 두 가지 독립변수가 모두 중요하다고 생각된다면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지속적으로 변하는 변수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간격척도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 위치시켜야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두개의 변수 모두 간격 척도라면 좀 더 큰 수준을 갖는 것을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 놓아야 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(</a:t>
            </a:r>
            <a:r>
              <a:rPr lang="ko-KR" altLang="en-US" dirty="0" smtClean="0"/>
              <a:t>이렇게 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 상에 적은 수의 선을 전시하여 단순한 패턴을 만들 수 있음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0" y="1715258"/>
            <a:ext cx="4318000" cy="22740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27107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58952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4283994"/>
            <a:ext cx="4876800" cy="22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286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756400" cy="5384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축</a:t>
            </a:r>
            <a:r>
              <a:rPr lang="en-US" altLang="ko-KR" dirty="0" smtClean="0"/>
              <a:t>(axis)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301207" y="3409210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35714" y="3409210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6700" y="1715258"/>
            <a:ext cx="11925300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AutoNum type="arabicPeriod"/>
            </a:pPr>
            <a:endParaRPr lang="en-US" altLang="ko-KR" sz="1600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+mj-lt"/>
              <a:buAutoNum type="arabicPeriod" startAt="3"/>
            </a:pPr>
            <a:r>
              <a:rPr lang="ko-KR" altLang="en-US" sz="1600" dirty="0">
                <a:solidFill>
                  <a:prstClr val="black"/>
                </a:solidFill>
              </a:rPr>
              <a:t>다른 모든 것이 동일할 경우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가장 간단한 패턴을 만들어 내는 변수를 </a:t>
            </a:r>
            <a:r>
              <a:rPr lang="en-US" altLang="ko-KR" sz="1600" dirty="0">
                <a:solidFill>
                  <a:prstClr val="black"/>
                </a:solidFill>
              </a:rPr>
              <a:t>X</a:t>
            </a:r>
            <a:r>
              <a:rPr lang="ko-KR" altLang="en-US" sz="1600" dirty="0">
                <a:solidFill>
                  <a:prstClr val="black"/>
                </a:solidFill>
              </a:rPr>
              <a:t>축에 놓아라 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그래프 상에 여러가지 선이 표현되어야 할 경우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각각의 선이 최소한으로 교차될 수 있는 변수를 </a:t>
            </a:r>
            <a:r>
              <a:rPr lang="en-US" altLang="ko-KR" sz="1600" dirty="0">
                <a:solidFill>
                  <a:prstClr val="black"/>
                </a:solidFill>
              </a:rPr>
              <a:t>X</a:t>
            </a:r>
            <a:r>
              <a:rPr lang="ko-KR" altLang="en-US" sz="1600" dirty="0">
                <a:solidFill>
                  <a:prstClr val="black"/>
                </a:solidFill>
              </a:rPr>
              <a:t>축에 </a:t>
            </a:r>
            <a:r>
              <a:rPr lang="ko-KR" altLang="en-US" sz="1600" dirty="0" smtClean="0">
                <a:solidFill>
                  <a:prstClr val="black"/>
                </a:solidFill>
              </a:rPr>
              <a:t>위치해야 </a:t>
            </a:r>
            <a:r>
              <a:rPr lang="ko-KR" altLang="en-US" sz="1600" dirty="0">
                <a:solidFill>
                  <a:prstClr val="black"/>
                </a:solidFill>
              </a:rPr>
              <a:t>함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</a:rPr>
              <a:t>하지만</a:t>
            </a:r>
            <a:r>
              <a:rPr lang="en-US" altLang="ko-KR" sz="1600" dirty="0">
                <a:solidFill>
                  <a:prstClr val="black"/>
                </a:solidFill>
              </a:rPr>
              <a:t>, </a:t>
            </a:r>
            <a:r>
              <a:rPr lang="ko-KR" altLang="en-US" sz="1600" dirty="0">
                <a:solidFill>
                  <a:prstClr val="black"/>
                </a:solidFill>
              </a:rPr>
              <a:t>교차점이 적더라도 인간의 눈에 친숙하지 않은 선의 패턴이 발생하면 인지하는 데 더 어려울 수 </a:t>
            </a:r>
            <a:r>
              <a:rPr lang="ko-KR" altLang="en-US" sz="1600" dirty="0" smtClean="0">
                <a:solidFill>
                  <a:prstClr val="black"/>
                </a:solidFill>
              </a:rPr>
              <a:t>있음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 altLang="ko-KR" sz="1600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3847436"/>
            <a:ext cx="5956300" cy="28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8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629400" cy="4469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척도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좀 더 많은 혹은 좀 더 적은 양을 표현하기 위해 </a:t>
            </a:r>
            <a:r>
              <a:rPr lang="ko-KR" altLang="en-US" dirty="0" smtClean="0"/>
              <a:t>위치 값을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시작점에서 멀어질수록 표시되는 양을 크게 해야 인지가 쉬움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호환성의 법칙은 그래프가 바닥에서 위로 올라갈 수록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왼쪽에서 오른쪽으로 갈수록 양이 증가하는 것을 의미함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시각표현에서 위치는 그것이 나타내는 의미의 위치와 일치하도록 만들어라 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우뇌와 좌뇌의 기능을 비교하는 그래프를 그릴 때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우뇌의 기능은 오른쪽에 그리고 좌뇌의 기능은 왼쪽에 그려야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  </a:t>
            </a:r>
            <a:r>
              <a:rPr lang="ko-KR" altLang="en-US" dirty="0" smtClean="0">
                <a:solidFill>
                  <a:prstClr val="black"/>
                </a:solidFill>
              </a:rPr>
              <a:t>직관적인 인지가 빠름</a:t>
            </a:r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57" y="1767279"/>
            <a:ext cx="3721100" cy="15589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57" y="4042631"/>
            <a:ext cx="3884171" cy="194502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27107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58952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8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540500" cy="4291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척도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 smtClean="0"/>
              <a:t>비교되어야 </a:t>
            </a:r>
            <a:r>
              <a:rPr lang="ko-KR" altLang="en-US" dirty="0"/>
              <a:t>하는 사례들이 인접하거나 가장 단순한 패턴이 생산되도록 명목 척도를 구성하라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같은 내용의 그래프라도 복잡해 보이는 패턴은 인지가 어려움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/>
              <a:t>통상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오르락 내리락 하는 그래프의 형태보다 오른쪽으로 갈수록 양이 많아지는 형태의 그래프를 단순한 형태로인지함</a:t>
            </a:r>
            <a:endParaRPr lang="en-US" altLang="ko-KR" dirty="0" smtClean="0"/>
          </a:p>
          <a:p>
            <a:pPr lvl="2">
              <a:buFontTx/>
              <a:buChar char="-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 smtClean="0"/>
              <a:t>시각적 </a:t>
            </a:r>
            <a:r>
              <a:rPr lang="ko-KR" altLang="en-US" dirty="0"/>
              <a:t>인상이 적절한 정보를 반영하기 위해 </a:t>
            </a:r>
            <a:r>
              <a:rPr lang="en-US" altLang="ko-KR" dirty="0"/>
              <a:t>Y</a:t>
            </a:r>
            <a:r>
              <a:rPr lang="ko-KR" altLang="en-US" dirty="0" smtClean="0"/>
              <a:t>축 상 </a:t>
            </a:r>
            <a:r>
              <a:rPr lang="ko-KR" altLang="en-US" dirty="0"/>
              <a:t>값의 범위를 조절하라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중요한 </a:t>
            </a:r>
            <a:r>
              <a:rPr lang="ko-KR" altLang="en-US" dirty="0"/>
              <a:t>차이점이 도드라지도록 지그재그 선을 추가해서 차이를 도드라지게 보이도록 </a:t>
            </a:r>
            <a:r>
              <a:rPr lang="ko-KR" altLang="en-US" dirty="0" smtClean="0"/>
              <a:t>해야함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Y</a:t>
            </a:r>
            <a:r>
              <a:rPr lang="ko-KR" altLang="en-US" dirty="0" smtClean="0"/>
              <a:t>축의 범위를 조절하여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축에 표현된 인자들의 차이가 분명히 드러나도록 표시해야 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460" y="1612268"/>
            <a:ext cx="4256652" cy="24082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729" y="4530275"/>
            <a:ext cx="2458057" cy="2092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013" y="4478654"/>
            <a:ext cx="2427287" cy="21439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27107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58952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072" y="3801325"/>
            <a:ext cx="5070475" cy="29169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699" y="1473958"/>
            <a:ext cx="6435629" cy="5244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척도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5"/>
            </a:pPr>
            <a:r>
              <a:rPr lang="ko-KR" altLang="en-US" dirty="0"/>
              <a:t>적절한 시각적 인상을 전달하기 위해 척도를 변형하라 </a:t>
            </a:r>
          </a:p>
          <a:p>
            <a:pPr lvl="2"/>
            <a:r>
              <a:rPr lang="ko-KR" altLang="en-US" dirty="0">
                <a:solidFill>
                  <a:prstClr val="black"/>
                </a:solidFill>
              </a:rPr>
              <a:t>사람의 키를 비교하는 자료를 만드는 경우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단위를 </a:t>
            </a:r>
            <a:r>
              <a:rPr lang="en-US" altLang="ko-KR" dirty="0">
                <a:solidFill>
                  <a:prstClr val="black"/>
                </a:solidFill>
              </a:rPr>
              <a:t>km</a:t>
            </a:r>
            <a:r>
              <a:rPr lang="ko-KR" altLang="en-US" dirty="0">
                <a:solidFill>
                  <a:prstClr val="black"/>
                </a:solidFill>
              </a:rPr>
              <a:t>로 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한다면 </a:t>
            </a:r>
            <a:r>
              <a:rPr lang="ko-KR" altLang="en-US" dirty="0">
                <a:solidFill>
                  <a:prstClr val="black"/>
                </a:solidFill>
              </a:rPr>
              <a:t>키의 차이를 그래프로 표현하더라도 상호간의 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차이를 </a:t>
            </a:r>
            <a:r>
              <a:rPr lang="ko-KR" altLang="en-US" dirty="0">
                <a:solidFill>
                  <a:prstClr val="black"/>
                </a:solidFill>
              </a:rPr>
              <a:t>인지하기 어려움</a:t>
            </a:r>
            <a:endParaRPr lang="en-US" altLang="ko-KR" dirty="0">
              <a:solidFill>
                <a:prstClr val="black"/>
              </a:solidFill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</a:rPr>
              <a:t>이와 같은 경우 </a:t>
            </a:r>
            <a:r>
              <a:rPr lang="en-US" altLang="ko-KR" dirty="0">
                <a:solidFill>
                  <a:prstClr val="black"/>
                </a:solidFill>
              </a:rPr>
              <a:t>cm</a:t>
            </a:r>
            <a:r>
              <a:rPr lang="ko-KR" altLang="en-US" dirty="0">
                <a:solidFill>
                  <a:prstClr val="black"/>
                </a:solidFill>
              </a:rPr>
              <a:t>로 단위 척도를 변경한다면 상호 차이를 그래프로 명확하게 구별할 수 있게 </a:t>
            </a:r>
            <a:r>
              <a:rPr lang="ko-KR" altLang="en-US" dirty="0" smtClean="0">
                <a:solidFill>
                  <a:prstClr val="black"/>
                </a:solidFill>
              </a:rPr>
              <a:t>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lvl="2">
              <a:buFontTx/>
              <a:buChar char="-"/>
            </a:pPr>
            <a:endParaRPr lang="en-US" altLang="ko-KR" dirty="0"/>
          </a:p>
          <a:p>
            <a:pPr marL="800100" lvl="1" indent="-342900">
              <a:buFont typeface="+mj-lt"/>
              <a:buAutoNum type="arabicPeriod" startAt="6"/>
            </a:pPr>
            <a:r>
              <a:rPr lang="ko-KR" altLang="en-US" dirty="0"/>
              <a:t>중첩 막대 그래프에서는 </a:t>
            </a:r>
            <a:r>
              <a:rPr lang="en-US" altLang="ko-KR" dirty="0"/>
              <a:t>Y</a:t>
            </a:r>
            <a:r>
              <a:rPr lang="ko-KR" altLang="en-US" dirty="0"/>
              <a:t>축 척도를 축약하거나 변형하지 말라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prstClr val="black"/>
                </a:solidFill>
              </a:rPr>
              <a:t>중첩막대그래프의 사용목적은 전체의 다양한 구성요소들의 상대적 비율에 대한 정보를 전달하는 것이므로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en-US" altLang="ko-KR" dirty="0" smtClean="0">
                <a:solidFill>
                  <a:prstClr val="black"/>
                </a:solidFill>
              </a:rPr>
              <a:t>Y</a:t>
            </a:r>
            <a:r>
              <a:rPr lang="ko-KR" altLang="en-US" dirty="0">
                <a:solidFill>
                  <a:prstClr val="black"/>
                </a:solidFill>
              </a:rPr>
              <a:t>축 척도 </a:t>
            </a:r>
            <a:r>
              <a:rPr lang="ko-KR" altLang="en-US" dirty="0" smtClean="0">
                <a:solidFill>
                  <a:prstClr val="black"/>
                </a:solidFill>
              </a:rPr>
              <a:t>변형 </a:t>
            </a:r>
            <a:r>
              <a:rPr lang="ko-KR" altLang="en-US" dirty="0">
                <a:solidFill>
                  <a:prstClr val="black"/>
                </a:solidFill>
              </a:rPr>
              <a:t>시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  <a:r>
              <a:rPr lang="ko-KR" altLang="en-US" dirty="0">
                <a:solidFill>
                  <a:prstClr val="black"/>
                </a:solidFill>
              </a:rPr>
              <a:t> 자료에 대한 왜곡된 이해를 초래할 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가능성이 </a:t>
            </a:r>
            <a:r>
              <a:rPr lang="ko-KR" altLang="en-US" dirty="0">
                <a:solidFill>
                  <a:prstClr val="black"/>
                </a:solidFill>
              </a:rPr>
              <a:t>있음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327107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58952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728" y="1892730"/>
            <a:ext cx="2426582" cy="15977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5310" y="1892730"/>
            <a:ext cx="2586413" cy="17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78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086600" cy="4533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척도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endParaRPr lang="ko-KR" altLang="en-US" dirty="0"/>
          </a:p>
          <a:p>
            <a:pPr marL="800100" lvl="1" indent="-342900">
              <a:buFont typeface="+mj-lt"/>
              <a:buAutoNum type="arabicPeriod" startAt="7"/>
            </a:pPr>
            <a:r>
              <a:rPr lang="ko-KR" altLang="en-US" dirty="0" smtClean="0"/>
              <a:t>선 </a:t>
            </a:r>
            <a:r>
              <a:rPr lang="ko-KR" altLang="en-US" dirty="0"/>
              <a:t>그래프의 </a:t>
            </a:r>
            <a:r>
              <a:rPr lang="en-US" altLang="ko-KR" dirty="0"/>
              <a:t>X</a:t>
            </a:r>
            <a:r>
              <a:rPr lang="ko-KR" altLang="en-US" dirty="0" smtClean="0"/>
              <a:t>축 상의 </a:t>
            </a:r>
            <a:r>
              <a:rPr lang="ko-KR" altLang="en-US" dirty="0"/>
              <a:t>간격 수치를 그 단위에서 길이에 비례하게 </a:t>
            </a:r>
            <a:r>
              <a:rPr lang="ko-KR" altLang="en-US" dirty="0" smtClean="0"/>
              <a:t>놓아라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prstClr val="black"/>
                </a:solidFill>
              </a:rPr>
              <a:t>X</a:t>
            </a:r>
            <a:r>
              <a:rPr lang="ko-KR" altLang="en-US" dirty="0" smtClean="0">
                <a:solidFill>
                  <a:prstClr val="black"/>
                </a:solidFill>
              </a:rPr>
              <a:t>축 간격 </a:t>
            </a:r>
            <a:r>
              <a:rPr lang="ko-KR" altLang="en-US" dirty="0" err="1" smtClean="0">
                <a:solidFill>
                  <a:prstClr val="black"/>
                </a:solidFill>
              </a:rPr>
              <a:t>척도상의</a:t>
            </a:r>
            <a:r>
              <a:rPr lang="ko-KR" altLang="en-US" dirty="0" smtClean="0">
                <a:solidFill>
                  <a:prstClr val="black"/>
                </a:solidFill>
              </a:rPr>
              <a:t> 수치들이 </a:t>
            </a:r>
            <a:r>
              <a:rPr lang="en-US" altLang="ko-KR" dirty="0" smtClean="0">
                <a:solidFill>
                  <a:prstClr val="black"/>
                </a:solidFill>
              </a:rPr>
              <a:t>X</a:t>
            </a:r>
            <a:r>
              <a:rPr lang="ko-KR" altLang="en-US" dirty="0" smtClean="0">
                <a:solidFill>
                  <a:prstClr val="black"/>
                </a:solidFill>
              </a:rPr>
              <a:t>축을 따라 정확한 비율적 거리에 위치하지 않을 시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내용 선은 자료상의 추이를 잘못 표현할 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가능성이 높음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>
              <a:buFontTx/>
              <a:buChar char="-"/>
            </a:pPr>
            <a:endParaRPr lang="en-US" altLang="ko-KR" dirty="0">
              <a:solidFill>
                <a:prstClr val="black"/>
              </a:solidFill>
            </a:endParaRPr>
          </a:p>
          <a:p>
            <a:pPr lvl="2">
              <a:buFontTx/>
              <a:buChar char="-"/>
            </a:pPr>
            <a:endParaRPr lang="en-US" altLang="ko-KR" dirty="0" smtClean="0"/>
          </a:p>
          <a:p>
            <a:pPr lvl="2">
              <a:buFontTx/>
              <a:buChar char="-"/>
            </a:pPr>
            <a:endParaRPr lang="ko-KR" altLang="en-US" dirty="0" smtClean="0"/>
          </a:p>
          <a:p>
            <a:pPr marL="800100" lvl="1" indent="-342900">
              <a:buFont typeface="+mj-lt"/>
              <a:buAutoNum type="arabicPeriod" startAt="7"/>
            </a:pPr>
            <a:r>
              <a:rPr lang="ko-KR" altLang="en-US" dirty="0" smtClean="0"/>
              <a:t>제로 </a:t>
            </a:r>
            <a:r>
              <a:rPr lang="ko-KR" altLang="en-US" dirty="0"/>
              <a:t>기준선에 상대적인 양수와 음수를 그래프화하라 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양수와 음수의 수치가 비교되어야 할 때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제로 기준선이 눈에 띄도록 표시해야 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국가별 경제지표의 변화를 비교하려 할 때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양수와 음수를 그래프화하지 않으면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상호 간의 차이를 정확히 비교할 수 없음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1697037"/>
            <a:ext cx="3937000" cy="21141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308" y="4218280"/>
            <a:ext cx="3951287" cy="152099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27107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58952" y="124849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788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척도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endParaRPr lang="ko-KR" altLang="en-US" dirty="0"/>
          </a:p>
          <a:p>
            <a:pPr marL="800100" lvl="1" indent="-342900">
              <a:buFont typeface="+mj-lt"/>
              <a:buAutoNum type="arabicPeriod" startAt="9"/>
            </a:pPr>
            <a:r>
              <a:rPr lang="ko-KR" altLang="en-US" dirty="0" smtClean="0"/>
              <a:t>분수령 </a:t>
            </a:r>
            <a:r>
              <a:rPr lang="ko-KR" altLang="en-US" dirty="0"/>
              <a:t>지점을 표시하기 위해 기준선을 </a:t>
            </a:r>
            <a:r>
              <a:rPr lang="ko-KR" altLang="en-US" dirty="0" smtClean="0"/>
              <a:t>사용하라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예를 들어</a:t>
            </a:r>
            <a:r>
              <a:rPr lang="en-US" altLang="ko-KR" dirty="0" smtClean="0">
                <a:solidFill>
                  <a:prstClr val="black"/>
                </a:solidFill>
              </a:rPr>
              <a:t>, 1</a:t>
            </a:r>
            <a:r>
              <a:rPr lang="ko-KR" altLang="en-US" dirty="0" smtClean="0">
                <a:solidFill>
                  <a:prstClr val="black"/>
                </a:solidFill>
              </a:rPr>
              <a:t>년 동안 두 달 간격으로 먹이의 유형을 변화하여 사육한 </a:t>
            </a:r>
            <a:r>
              <a:rPr lang="ko-KR" altLang="en-US" dirty="0" err="1" smtClean="0">
                <a:solidFill>
                  <a:prstClr val="black"/>
                </a:solidFill>
              </a:rPr>
              <a:t>암소무리의</a:t>
            </a:r>
            <a:r>
              <a:rPr lang="ko-KR" altLang="en-US" dirty="0" smtClean="0">
                <a:solidFill>
                  <a:prstClr val="black"/>
                </a:solidFill>
              </a:rPr>
              <a:t> 평균 무게를 그래프로 표현하고자 할 때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각 두 달마다 </a:t>
            </a:r>
            <a:r>
              <a:rPr lang="en-US" altLang="ko-KR" dirty="0" smtClean="0">
                <a:solidFill>
                  <a:prstClr val="black"/>
                </a:solidFill>
              </a:rPr>
              <a:t>X</a:t>
            </a:r>
            <a:r>
              <a:rPr lang="ko-KR" altLang="en-US" dirty="0" smtClean="0">
                <a:solidFill>
                  <a:prstClr val="black"/>
                </a:solidFill>
              </a:rPr>
              <a:t>축에 수직 기준선을 삽입하여 라벨링한다면 인지도 향상에 도움이 될 수 있음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>
              <a:buFontTx/>
              <a:buChar char="-"/>
            </a:pPr>
            <a:endParaRPr lang="ko-KR" altLang="en-US" dirty="0" smtClean="0"/>
          </a:p>
          <a:p>
            <a:pPr marL="800100" lvl="1" indent="-342900">
              <a:buFont typeface="+mj-lt"/>
              <a:buAutoNum type="arabicPeriod" startAt="9"/>
            </a:pPr>
            <a:r>
              <a:rPr lang="en-US" altLang="ko-KR" dirty="0" smtClean="0"/>
              <a:t>T</a:t>
            </a:r>
            <a:r>
              <a:rPr lang="ko-KR" altLang="en-US" dirty="0"/>
              <a:t>모양의 틀에서는 </a:t>
            </a:r>
            <a:r>
              <a:rPr lang="en-US" altLang="ko-KR" dirty="0"/>
              <a:t>Y</a:t>
            </a:r>
            <a:r>
              <a:rPr lang="ko-KR" altLang="en-US" dirty="0"/>
              <a:t>축의 양쪽에 동일한 척도로 </a:t>
            </a:r>
            <a:r>
              <a:rPr lang="en-US" altLang="ko-KR" dirty="0"/>
              <a:t>X</a:t>
            </a:r>
            <a:r>
              <a:rPr lang="ko-KR" altLang="en-US" dirty="0"/>
              <a:t>축 위에 </a:t>
            </a:r>
            <a:r>
              <a:rPr lang="ko-KR" altLang="en-US" dirty="0" smtClean="0"/>
              <a:t>표시하라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양쪽 간에 척도가 다르면 그래프 자체의 크기나 길이가 실제적인 격차를 반영하지 않기 때문에 왜곡된 시각적 인상을 만들 수 있음</a:t>
            </a:r>
            <a:endParaRPr lang="ko-KR" altLang="en-US" dirty="0" smtClean="0"/>
          </a:p>
          <a:p>
            <a:pPr marL="914400" lvl="2" indent="0">
              <a:buNone/>
            </a:pPr>
            <a:endParaRPr lang="en-US" altLang="ko-KR" dirty="0"/>
          </a:p>
          <a:p>
            <a:pPr marL="800100" lvl="1" indent="-342900">
              <a:buAutoNum type="arabicPeriod" startAt="9"/>
            </a:pP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4244415"/>
            <a:ext cx="5473700" cy="239963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90207" y="379961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82452" y="3787028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7332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r>
              <a:rPr lang="en-US" altLang="ko-KR" dirty="0" smtClean="0"/>
              <a:t>// </a:t>
            </a:r>
            <a:r>
              <a:rPr lang="ko-KR" altLang="en-US" dirty="0" smtClean="0"/>
              <a:t>눈금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눈금 표시를 축 안으로 </a:t>
            </a:r>
            <a:r>
              <a:rPr lang="ko-KR" altLang="en-US" dirty="0" smtClean="0"/>
              <a:t>확장하라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눈금 표시를 축 안으로 확장하면 라벨의 내용의 해당 부분을 지각적으로 그룹화하는 것을 도와줌</a:t>
            </a:r>
            <a:r>
              <a:rPr lang="ko-KR" altLang="en-US" dirty="0" smtClean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눈금 </a:t>
            </a:r>
            <a:r>
              <a:rPr lang="ko-KR" altLang="en-US" dirty="0"/>
              <a:t>표시를 규칙적인 간격으로 놓아라 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시각적인 차이가 독자의 추가적인 정보 예측을 유발하기 때문에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규칙적이지 않은 눈금 표시는 독자를             혼란스럽게 할 수 있음</a:t>
            </a:r>
            <a:endParaRPr lang="ko-KR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라벨이 </a:t>
            </a:r>
            <a:r>
              <a:rPr lang="ko-KR" altLang="en-US" dirty="0"/>
              <a:t>붙은 수치상에 그리고 라벨이 붙은 수치 중간에 좀 더 큰 눈금 표시를 놓아라 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중간의 좀 더 두꺼운 눈금 표시는 독자가 여러 개의 눈금 사이에서 좀 더 빠르게 개략적인 자료의 정도를          판단하는 데 도움을 줄 수 있음</a:t>
            </a:r>
            <a:endParaRPr lang="ko-KR" altLang="en-US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4410202"/>
            <a:ext cx="6013450" cy="22826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42507" y="4075906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34752" y="406332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50114"/>
            <a:ext cx="7996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1) Kirk, A. (2012).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 Visualization: a successful design process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Packt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Publishing Ltd.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Krause, J.,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Langhirt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C.,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Sterff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A.,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Pehlke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B., &amp;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Döring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M. (2010). Integrating Charts and Maps. In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SharePoint 2010 as a Development Platform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 (pp. 827-880).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Apress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3) Hardin, M.,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Hom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D., Perez, R., &amp; Williams, L. (2012). Which chart or graph is right for you?. </a:t>
            </a:r>
            <a:r>
              <a:rPr kumimoji="0" lang="en-US" altLang="ko-KR" sz="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Tell Impactful Stories with Data‖. Tableau Software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4)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Goranson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C., Huang, X., </a:t>
            </a:r>
            <a:r>
              <a:rPr kumimoji="0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Bevington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W., &amp; Kang, J. (2014). Data Visualization for Big Data.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5) </a:t>
            </a:r>
            <a:r>
              <a:rPr kumimoji="0" lang="fr-FR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Koneru, A. (2008). Professional communication.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Bar chart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바 그래프는 </a:t>
            </a:r>
            <a:r>
              <a:rPr lang="en-US" altLang="ko-KR" dirty="0" smtClean="0"/>
              <a:t>bar</a:t>
            </a:r>
            <a:r>
              <a:rPr lang="ko-KR" altLang="en-US" dirty="0" smtClean="0"/>
              <a:t>의 높이나 길이로 데이터를 전달하는 방법으로서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카테고리들 간 상대적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절대적 값을 비교함 </a:t>
            </a:r>
            <a:r>
              <a:rPr lang="en-US" altLang="ko-KR" dirty="0" smtClean="0"/>
              <a:t>(Kirk, 2012).</a:t>
            </a:r>
          </a:p>
          <a:p>
            <a:pPr lvl="1"/>
            <a:r>
              <a:rPr lang="ko-KR" altLang="en-US" dirty="0" smtClean="0"/>
              <a:t>카테고리들 </a:t>
            </a:r>
            <a:r>
              <a:rPr lang="ko-KR" altLang="en-US" dirty="0"/>
              <a:t>간의 값 비교에 가장 흔히 </a:t>
            </a:r>
            <a:r>
              <a:rPr lang="ko-KR" altLang="en-US" dirty="0" smtClean="0"/>
              <a:t>사용됨 </a:t>
            </a:r>
            <a:r>
              <a:rPr lang="en-US" altLang="ko-KR" dirty="0" smtClean="0"/>
              <a:t>(Krause, 2010).</a:t>
            </a:r>
          </a:p>
          <a:p>
            <a:pPr lvl="1"/>
            <a:r>
              <a:rPr lang="ko-KR" altLang="en-US" dirty="0" err="1" smtClean="0"/>
              <a:t>카테고리간</a:t>
            </a:r>
            <a:r>
              <a:rPr lang="ko-KR" altLang="en-US" dirty="0" smtClean="0"/>
              <a:t> </a:t>
            </a:r>
            <a:r>
              <a:rPr lang="ko-KR" altLang="en-US" dirty="0"/>
              <a:t>데이터 비교에 </a:t>
            </a:r>
            <a:r>
              <a:rPr lang="ko-KR" altLang="en-US" dirty="0" smtClean="0"/>
              <a:t>적합함 </a:t>
            </a:r>
            <a:r>
              <a:rPr lang="en-US" altLang="ko-KR" dirty="0" smtClean="0"/>
              <a:t>(Hardin et al., 2012).</a:t>
            </a:r>
          </a:p>
          <a:p>
            <a:pPr lvl="1"/>
            <a:r>
              <a:rPr lang="ko-KR" altLang="en-US" dirty="0" smtClean="0"/>
              <a:t>연속적인 값을 값 범위에 걸쳐 비교할 수 있는 방법 중 하나임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Goranson</a:t>
            </a:r>
            <a:r>
              <a:rPr lang="en-US" altLang="ko-KR" dirty="0" smtClean="0"/>
              <a:t>, 2014).</a:t>
            </a:r>
          </a:p>
          <a:p>
            <a:pPr lvl="1"/>
            <a:r>
              <a:rPr lang="ko-KR" altLang="en-US" dirty="0" smtClean="0"/>
              <a:t>시간에 </a:t>
            </a:r>
            <a:r>
              <a:rPr lang="ko-KR" altLang="en-US" dirty="0"/>
              <a:t>따른 고정된 값을 비교하는 데 효과적임 </a:t>
            </a:r>
            <a:r>
              <a:rPr lang="en-US" altLang="ko-KR" dirty="0" smtClean="0"/>
              <a:t>(ex: </a:t>
            </a:r>
            <a:r>
              <a:rPr lang="ko-KR" altLang="en-US" dirty="0"/>
              <a:t>연도 별 차량 판매 실적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Goranson</a:t>
            </a:r>
            <a:r>
              <a:rPr lang="en-US" altLang="ko-KR" dirty="0"/>
              <a:t>, </a:t>
            </a:r>
            <a:r>
              <a:rPr lang="en-US" altLang="ko-KR" dirty="0" smtClean="0"/>
              <a:t>2014)</a:t>
            </a:r>
          </a:p>
          <a:p>
            <a:pPr lvl="1"/>
            <a:r>
              <a:rPr lang="en-US" altLang="ko-KR" dirty="0" smtClean="0"/>
              <a:t>Bar </a:t>
            </a:r>
            <a:r>
              <a:rPr lang="en-US" altLang="ko-KR" dirty="0"/>
              <a:t>graph</a:t>
            </a:r>
            <a:r>
              <a:rPr lang="ko-KR" altLang="en-US" dirty="0"/>
              <a:t>는 특정한 때의 양</a:t>
            </a:r>
            <a:r>
              <a:rPr lang="en-US" altLang="ko-KR" dirty="0"/>
              <a:t>, </a:t>
            </a:r>
            <a:r>
              <a:rPr lang="ko-KR" altLang="en-US" dirty="0"/>
              <a:t>백분율</a:t>
            </a:r>
            <a:r>
              <a:rPr lang="en-US" altLang="ko-KR" dirty="0"/>
              <a:t>, </a:t>
            </a:r>
            <a:r>
              <a:rPr lang="ko-KR" altLang="en-US" dirty="0"/>
              <a:t>정도를 비교하는 데 </a:t>
            </a:r>
            <a:r>
              <a:rPr lang="ko-KR" altLang="en-US" dirty="0" smtClean="0"/>
              <a:t>효과적임 </a:t>
            </a:r>
            <a:r>
              <a:rPr lang="en-US" altLang="ko-KR" dirty="0" smtClean="0"/>
              <a:t>(</a:t>
            </a:r>
            <a:r>
              <a:rPr lang="fr-FR" altLang="ko-KR" dirty="0" smtClean="0"/>
              <a:t>Koneru, 2008)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Comparing categories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3223159"/>
            <a:ext cx="3817739" cy="3005994"/>
          </a:xfrm>
          <a:prstGeom prst="rect">
            <a:avLst/>
          </a:prstGeom>
        </p:spPr>
      </p:pic>
      <p:pic>
        <p:nvPicPr>
          <p:cNvPr id="13314" name="Picture 2" descr="ggplot2 bar chart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39" y="3223159"/>
            <a:ext cx="3186956" cy="318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틀</a:t>
            </a:r>
            <a:r>
              <a:rPr lang="en-US" altLang="ko-KR" dirty="0" smtClean="0"/>
              <a:t>// </a:t>
            </a:r>
            <a:r>
              <a:rPr lang="ko-KR" altLang="en-US" dirty="0" smtClean="0"/>
              <a:t>눈금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4"/>
            </a:pPr>
            <a:r>
              <a:rPr lang="en-US" altLang="ko-KR" dirty="0" smtClean="0"/>
              <a:t>T</a:t>
            </a:r>
            <a:r>
              <a:rPr lang="ko-KR" altLang="en-US" dirty="0"/>
              <a:t>모양의 틀에서는 </a:t>
            </a:r>
            <a:r>
              <a:rPr lang="en-US" altLang="ko-KR" dirty="0"/>
              <a:t>Y</a:t>
            </a:r>
            <a:r>
              <a:rPr lang="ko-KR" altLang="en-US" dirty="0"/>
              <a:t>축에 눈금 표시나 라벨을 놓지 말라 </a:t>
            </a:r>
            <a:endParaRPr lang="en-US" altLang="ko-KR" dirty="0" smtClean="0"/>
          </a:p>
          <a:p>
            <a:pPr lvl="2"/>
            <a:r>
              <a:rPr lang="en-US" altLang="ko-KR" dirty="0" smtClean="0">
                <a:solidFill>
                  <a:prstClr val="black"/>
                </a:solidFill>
              </a:rPr>
              <a:t>T</a:t>
            </a:r>
            <a:r>
              <a:rPr lang="ko-KR" altLang="en-US" dirty="0" smtClean="0">
                <a:solidFill>
                  <a:prstClr val="black"/>
                </a:solidFill>
              </a:rPr>
              <a:t>모양의 틀은 </a:t>
            </a:r>
            <a:r>
              <a:rPr lang="en-US" altLang="ko-KR" dirty="0" smtClean="0">
                <a:solidFill>
                  <a:prstClr val="black"/>
                </a:solidFill>
              </a:rPr>
              <a:t>Y</a:t>
            </a:r>
            <a:r>
              <a:rPr lang="ko-KR" altLang="en-US" dirty="0">
                <a:solidFill>
                  <a:prstClr val="black"/>
                </a:solidFill>
              </a:rPr>
              <a:t>축</a:t>
            </a:r>
            <a:r>
              <a:rPr lang="ko-KR" altLang="en-US" dirty="0" smtClean="0">
                <a:solidFill>
                  <a:prstClr val="black"/>
                </a:solidFill>
              </a:rPr>
              <a:t>이 중심이 되는 수직선이며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그래프는 </a:t>
            </a:r>
            <a:r>
              <a:rPr lang="en-US" altLang="ko-KR" dirty="0" smtClean="0">
                <a:solidFill>
                  <a:prstClr val="black"/>
                </a:solidFill>
              </a:rPr>
              <a:t>X</a:t>
            </a:r>
            <a:r>
              <a:rPr lang="ko-KR" altLang="en-US" dirty="0" smtClean="0">
                <a:solidFill>
                  <a:prstClr val="black"/>
                </a:solidFill>
              </a:rPr>
              <a:t>축의 양방향으로 확장되어 표현되기 때문에 </a:t>
            </a:r>
            <a:r>
              <a:rPr lang="en-US" altLang="ko-KR" dirty="0" smtClean="0">
                <a:solidFill>
                  <a:prstClr val="black"/>
                </a:solidFill>
              </a:rPr>
              <a:t>Y</a:t>
            </a:r>
            <a:r>
              <a:rPr lang="ko-KR" altLang="en-US" dirty="0" smtClean="0">
                <a:solidFill>
                  <a:prstClr val="black"/>
                </a:solidFill>
              </a:rPr>
              <a:t>축에 가로로 표시되는 눈금이나 라벨을 만들 경우 </a:t>
            </a:r>
            <a:r>
              <a:rPr lang="en-US" altLang="ko-KR" dirty="0" smtClean="0">
                <a:solidFill>
                  <a:prstClr val="black"/>
                </a:solidFill>
              </a:rPr>
              <a:t>X</a:t>
            </a:r>
            <a:r>
              <a:rPr lang="ko-KR" altLang="en-US" dirty="0" smtClean="0">
                <a:solidFill>
                  <a:prstClr val="black"/>
                </a:solidFill>
              </a:rPr>
              <a:t>축으로 표현된 자료와 간섭이 생길 수 있음</a:t>
            </a:r>
            <a:endParaRPr lang="ko-KR" altLang="en-US" dirty="0" smtClean="0"/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dirty="0" smtClean="0"/>
              <a:t>구체적인 </a:t>
            </a:r>
            <a:r>
              <a:rPr lang="ko-KR" altLang="en-US" dirty="0"/>
              <a:t>수치가 중요하다면 눈금 표시를 사용하라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전반적인 </a:t>
            </a:r>
            <a:r>
              <a:rPr lang="ko-KR" altLang="en-US" dirty="0" err="1" smtClean="0"/>
              <a:t>트랜드를</a:t>
            </a:r>
            <a:r>
              <a:rPr lang="ko-KR" altLang="en-US" dirty="0" smtClean="0"/>
              <a:t> 표현하기 위해서는 너무 세부적인 눈금 </a:t>
            </a:r>
            <a:r>
              <a:rPr lang="ko-KR" altLang="en-US" dirty="0"/>
              <a:t>표시나 </a:t>
            </a:r>
            <a:r>
              <a:rPr lang="ko-KR" altLang="en-US" dirty="0" smtClean="0"/>
              <a:t>관련 없는 </a:t>
            </a:r>
            <a:r>
              <a:rPr lang="ko-KR" altLang="en-US" dirty="0"/>
              <a:t>내용을 삽입하지 </a:t>
            </a:r>
            <a:r>
              <a:rPr lang="ko-KR" altLang="en-US" dirty="0" smtClean="0"/>
              <a:t>말아야 함</a:t>
            </a:r>
            <a:endParaRPr lang="ko-KR" altLang="en-US" dirty="0"/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5" y="3670426"/>
            <a:ext cx="5457825" cy="30351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64310" y="3336130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27955" y="3323546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910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75" y="2209033"/>
            <a:ext cx="5737225" cy="35424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6134100" cy="4177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라벨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라벨이 쉽게 감지 가능하도록 하라 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제작하려는 그래프가 컴퓨터 프로그램이나 인쇄물에서도 독자가 읽을 수 있는 글자 크기와 색상을 가질 수 있는지 염두에 두고 그래프를 제작해야 함</a:t>
            </a:r>
            <a:endParaRPr lang="ko-KR" alt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글자가 </a:t>
            </a:r>
            <a:r>
              <a:rPr lang="ko-KR" altLang="en-US" dirty="0"/>
              <a:t>많은 특징을 공유하는 글꼴은 피하라 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같은 특성을 지닌 글꼴로만 이루어진 글자는 글자 간 차이를 구분하기 어렵기 때문에 읽고 인지하는데 많은 시간이 걸릴 수 있음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예를 들어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영어 문장의 첫 글자는 대문자로하고 나머지는 소문자를 쓴다면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동일한 문장을 대문자로만 쓰는 것보다 더 쉽게 읽을 수 있을 것이며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이해도도 증가할 것임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/>
              <a:t>일반적인 글꼴을 사용하라 </a:t>
            </a:r>
            <a:endParaRPr lang="en-US" altLang="ko-KR" dirty="0"/>
          </a:p>
          <a:p>
            <a:pPr lvl="2"/>
            <a:r>
              <a:rPr lang="ko-KR" altLang="en-US" dirty="0" err="1" smtClean="0"/>
              <a:t>이탤릭체나</a:t>
            </a:r>
            <a:r>
              <a:rPr lang="ko-KR" altLang="en-US" dirty="0" smtClean="0"/>
              <a:t> 필기체보다는 타임스 뉴 </a:t>
            </a:r>
            <a:r>
              <a:rPr lang="ko-KR" altLang="en-US" dirty="0" err="1" smtClean="0"/>
              <a:t>로만체나</a:t>
            </a:r>
            <a:r>
              <a:rPr lang="ko-KR" altLang="en-US" dirty="0" smtClean="0"/>
              <a:t> 고딕체가 읽기 쉬움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10810" y="1631389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874455" y="1618805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422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11823700" cy="46855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라벨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dirty="0" smtClean="0"/>
              <a:t>라벨이 작아야 한다면 고정된 간격을 사용하라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</a:t>
            </a:r>
            <a:r>
              <a:rPr lang="ko-KR" altLang="en-US" dirty="0" smtClean="0"/>
              <a:t>와 같은 좁은 문자들이 </a:t>
            </a:r>
            <a:r>
              <a:rPr lang="en-US" altLang="ko-KR" dirty="0" smtClean="0"/>
              <a:t>w</a:t>
            </a:r>
            <a:r>
              <a:rPr lang="ko-KR" altLang="en-US" dirty="0" smtClean="0"/>
              <a:t>와 같은 넓은 문자들보다 </a:t>
            </a:r>
            <a:r>
              <a:rPr lang="ko-KR" altLang="en-US" dirty="0" err="1" smtClean="0"/>
              <a:t>좁은공간을</a:t>
            </a:r>
            <a:r>
              <a:rPr lang="ko-KR" altLang="en-US" dirty="0" smtClean="0"/>
              <a:t> 차지하는 </a:t>
            </a:r>
            <a:r>
              <a:rPr lang="ko-KR" altLang="en-US" dirty="0" err="1" smtClean="0"/>
              <a:t>간격화를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비율적 </a:t>
            </a:r>
            <a:r>
              <a:rPr lang="ko-KR" altLang="en-US" dirty="0" err="1" smtClean="0"/>
              <a:t>간격화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양자가 동일한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공간을 차지하는 </a:t>
            </a:r>
            <a:r>
              <a:rPr lang="ko-KR" altLang="en-US" dirty="0" err="1" smtClean="0"/>
              <a:t>간격화를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고정된 </a:t>
            </a:r>
            <a:r>
              <a:rPr lang="ko-KR" altLang="en-US" dirty="0" err="1" smtClean="0"/>
              <a:t>간격화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 칭함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통제된 상황 하에서는 라벨이 작을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고정된 </a:t>
            </a:r>
            <a:r>
              <a:rPr lang="ko-KR" altLang="en-US" dirty="0" err="1" smtClean="0"/>
              <a:t>간격화를</a:t>
            </a:r>
            <a:r>
              <a:rPr lang="ko-KR" altLang="en-US" dirty="0" smtClean="0"/>
              <a:t> 사용한 글자가 읽기에 용이함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95" y="3314700"/>
            <a:ext cx="6124205" cy="339709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59610" y="2942304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23255" y="2929720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889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라벨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dirty="0" smtClean="0"/>
              <a:t>동일한 </a:t>
            </a:r>
            <a:r>
              <a:rPr lang="ko-KR" altLang="en-US" dirty="0"/>
              <a:t>라벨에 있는 단어들은 서로 가까워야 하고</a:t>
            </a:r>
            <a:r>
              <a:rPr lang="en-US" altLang="ko-KR" dirty="0"/>
              <a:t>, </a:t>
            </a:r>
            <a:r>
              <a:rPr lang="ko-KR" altLang="en-US" dirty="0" err="1"/>
              <a:t>타이포그래피가</a:t>
            </a:r>
            <a:r>
              <a:rPr lang="ko-KR" altLang="en-US" dirty="0"/>
              <a:t> 유사해야 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지시하고자 하는 부분에 가깝게 </a:t>
            </a:r>
            <a:r>
              <a:rPr lang="ko-KR" altLang="en-US" dirty="0" err="1" smtClean="0">
                <a:solidFill>
                  <a:prstClr val="black"/>
                </a:solidFill>
              </a:rPr>
              <a:t>라벨링</a:t>
            </a:r>
            <a:r>
              <a:rPr lang="ko-KR" altLang="en-US" dirty="0" smtClean="0">
                <a:solidFill>
                  <a:prstClr val="black"/>
                </a:solidFill>
              </a:rPr>
              <a:t> 해야 읽기가 쉽고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라벨에 있는 단어의 색상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밝기 등이 동일해야 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dirty="0" smtClean="0"/>
              <a:t>라벨의 구성 요소들은 동일한 크기와 글꼴을 사용하라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라벨 간 </a:t>
            </a:r>
            <a:r>
              <a:rPr lang="ko-KR" altLang="en-US" dirty="0" err="1" smtClean="0">
                <a:solidFill>
                  <a:prstClr val="black"/>
                </a:solidFill>
              </a:rPr>
              <a:t>글씨크기나</a:t>
            </a:r>
            <a:r>
              <a:rPr lang="ko-KR" altLang="en-US" dirty="0" smtClean="0">
                <a:solidFill>
                  <a:prstClr val="black"/>
                </a:solidFill>
              </a:rPr>
              <a:t> 굵기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글씨체가 다르면 독자의 이해도에 혼란을 유발할 수 있음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3554689"/>
            <a:ext cx="5880100" cy="318505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73910" y="3042593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37555" y="3030009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3675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11633200" cy="5180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라벨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6"/>
            </a:pPr>
            <a:r>
              <a:rPr lang="ko-KR" altLang="en-US" dirty="0" err="1">
                <a:solidFill>
                  <a:prstClr val="black"/>
                </a:solidFill>
              </a:rPr>
              <a:t>시각표현의</a:t>
            </a:r>
            <a:r>
              <a:rPr lang="ko-KR" altLang="en-US" dirty="0">
                <a:solidFill>
                  <a:prstClr val="black"/>
                </a:solidFill>
              </a:rPr>
              <a:t> 일반적인 구성 요소에 라벨을 붙일 때 좀 더 현저한 라벨을 사용하라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얇은 </a:t>
            </a:r>
            <a:r>
              <a:rPr lang="ko-KR" altLang="en-US" dirty="0">
                <a:solidFill>
                  <a:prstClr val="black"/>
                </a:solidFill>
              </a:rPr>
              <a:t>막대나 선보다 </a:t>
            </a:r>
            <a:r>
              <a:rPr lang="ko-KR" altLang="en-US" dirty="0" smtClean="0">
                <a:solidFill>
                  <a:prstClr val="black"/>
                </a:solidFill>
              </a:rPr>
              <a:t>두껍고 무거운 것을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먼저 인식함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유사한 </a:t>
            </a:r>
            <a:r>
              <a:rPr lang="ko-KR" altLang="en-US" dirty="0">
                <a:solidFill>
                  <a:prstClr val="black"/>
                </a:solidFill>
              </a:rPr>
              <a:t>색상의 선보다 배경색과 대조되는 </a:t>
            </a:r>
            <a:r>
              <a:rPr lang="ko-KR" altLang="en-US" dirty="0" smtClean="0">
                <a:solidFill>
                  <a:prstClr val="black"/>
                </a:solidFill>
              </a:rPr>
              <a:t>선을 먼저 인식함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어두운 색상보다는 밝은 </a:t>
            </a:r>
            <a:r>
              <a:rPr lang="ko-KR" altLang="en-US" dirty="0">
                <a:solidFill>
                  <a:prstClr val="black"/>
                </a:solidFill>
              </a:rPr>
              <a:t>색상을 먼저 </a:t>
            </a:r>
            <a:r>
              <a:rPr lang="ko-KR" altLang="en-US" dirty="0" smtClean="0">
                <a:solidFill>
                  <a:prstClr val="black"/>
                </a:solidFill>
              </a:rPr>
              <a:t>인식함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marL="800100" lvl="1" indent="-342900">
              <a:buFont typeface="+mj-lt"/>
              <a:buAutoNum type="arabicPeriod" startAt="6"/>
            </a:pPr>
            <a:r>
              <a:rPr lang="ko-KR" altLang="en-US" dirty="0" smtClean="0">
                <a:solidFill>
                  <a:prstClr val="black"/>
                </a:solidFill>
              </a:rPr>
              <a:t>한정된 </a:t>
            </a:r>
            <a:r>
              <a:rPr lang="ko-KR" altLang="en-US" dirty="0" err="1">
                <a:solidFill>
                  <a:prstClr val="black"/>
                </a:solidFill>
              </a:rPr>
              <a:t>서체만을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사용하라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정보의 </a:t>
            </a:r>
            <a:r>
              <a:rPr lang="ko-KR" altLang="en-US" dirty="0">
                <a:solidFill>
                  <a:prstClr val="black"/>
                </a:solidFill>
              </a:rPr>
              <a:t>유형에 대한 변화를 전달하는 경우가 아니면 한정된 서체를 사용하는 것이 독자의 이해에 </a:t>
            </a:r>
            <a:r>
              <a:rPr lang="ko-KR" altLang="en-US" dirty="0" smtClean="0">
                <a:solidFill>
                  <a:prstClr val="black"/>
                </a:solidFill>
              </a:rPr>
              <a:t>용이함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marL="800100" lvl="1" indent="-342900">
              <a:buFont typeface="+mj-lt"/>
              <a:buAutoNum type="arabicPeriod" startAt="6"/>
            </a:pPr>
            <a:r>
              <a:rPr lang="ko-KR" altLang="en-US" dirty="0" smtClean="0">
                <a:solidFill>
                  <a:prstClr val="black"/>
                </a:solidFill>
              </a:rPr>
              <a:t>밑줄은 </a:t>
            </a:r>
            <a:r>
              <a:rPr lang="ko-KR" altLang="en-US" dirty="0">
                <a:solidFill>
                  <a:prstClr val="black"/>
                </a:solidFill>
              </a:rPr>
              <a:t>사용하지 말라 </a:t>
            </a:r>
            <a:endParaRPr lang="en-US" altLang="ko-KR" dirty="0">
              <a:solidFill>
                <a:prstClr val="black"/>
              </a:solidFill>
            </a:endParaRPr>
          </a:p>
          <a:p>
            <a:pPr lvl="2"/>
            <a:r>
              <a:rPr lang="ko-KR" altLang="en-US" dirty="0" smtClean="0">
                <a:solidFill>
                  <a:prstClr val="black"/>
                </a:solidFill>
              </a:rPr>
              <a:t>밑줄은 </a:t>
            </a:r>
            <a:r>
              <a:rPr lang="ko-KR" altLang="en-US" dirty="0">
                <a:solidFill>
                  <a:prstClr val="black"/>
                </a:solidFill>
              </a:rPr>
              <a:t>문자의 바닥을 잘라내서 읽기 어렵게 만들기 때문에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강조가 필요하다면 굵은 글씨나 색상의 </a:t>
            </a:r>
            <a:r>
              <a:rPr lang="ko-KR" altLang="en-US" dirty="0" smtClean="0">
                <a:solidFill>
                  <a:prstClr val="black"/>
                </a:solidFill>
              </a:rPr>
              <a:t>변화를 </a:t>
            </a:r>
            <a:r>
              <a:rPr lang="en-US" altLang="ko-KR" dirty="0" smtClean="0">
                <a:solidFill>
                  <a:prstClr val="black"/>
                </a:solidFill>
              </a:rPr>
              <a:t/>
            </a:r>
            <a:br>
              <a:rPr lang="en-US" altLang="ko-KR" dirty="0" smtClean="0">
                <a:solidFill>
                  <a:prstClr val="black"/>
                </a:solidFill>
              </a:rPr>
            </a:br>
            <a:r>
              <a:rPr lang="ko-KR" altLang="en-US" dirty="0" smtClean="0">
                <a:solidFill>
                  <a:prstClr val="black"/>
                </a:solidFill>
              </a:rPr>
              <a:t>사용해야 함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</a:endParaRPr>
          </a:p>
          <a:p>
            <a:pPr marL="800100" lvl="1" indent="-342900">
              <a:buFont typeface="+mj-lt"/>
              <a:buAutoNum type="arabicPeriod" startAt="9"/>
            </a:pPr>
            <a:r>
              <a:rPr lang="ko-KR" altLang="en-US" dirty="0"/>
              <a:t>글자와 배경의 대비와 색을 조정하라</a:t>
            </a:r>
            <a:endParaRPr lang="en-US" altLang="ko-KR" dirty="0"/>
          </a:p>
          <a:p>
            <a:pPr lvl="2"/>
            <a:r>
              <a:rPr lang="ko-KR" altLang="en-US" dirty="0"/>
              <a:t>너무 선명한 대비를 사용하는 것은 오히려 </a:t>
            </a:r>
            <a:r>
              <a:rPr lang="ko-KR" altLang="en-US" dirty="0" err="1"/>
              <a:t>가독성을</a:t>
            </a:r>
            <a:r>
              <a:rPr lang="ko-KR" altLang="en-US" dirty="0"/>
              <a:t> 감소시킬 수 있으므로</a:t>
            </a:r>
            <a:r>
              <a:rPr lang="en-US" altLang="ko-KR" dirty="0"/>
              <a:t>, </a:t>
            </a:r>
            <a:r>
              <a:rPr lang="ko-KR" altLang="en-US" dirty="0"/>
              <a:t>배경색에 어울리면서도 독자의 눈에 잘 띌 수 있는 색상을 선택해야 함</a:t>
            </a:r>
            <a:endParaRPr lang="en-US" altLang="ko-KR" dirty="0"/>
          </a:p>
          <a:p>
            <a:pPr lvl="2"/>
            <a:endParaRPr lang="ko-KR" altLang="en-US" dirty="0">
              <a:solidFill>
                <a:prstClr val="black"/>
              </a:solidFill>
            </a:endParaRPr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8868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라벨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10"/>
            </a:pPr>
            <a:r>
              <a:rPr lang="ko-KR" altLang="en-US" dirty="0"/>
              <a:t>라벨과 주변 문구에 동일한 용어를 사용하라 </a:t>
            </a:r>
            <a:endParaRPr lang="en-US" altLang="ko-KR" dirty="0"/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문구에는 </a:t>
            </a:r>
            <a:r>
              <a:rPr lang="en-US" altLang="ko-KR" dirty="0"/>
              <a:t>‘</a:t>
            </a:r>
            <a:r>
              <a:rPr lang="ko-KR" altLang="en-US" dirty="0"/>
              <a:t>새</a:t>
            </a:r>
            <a:r>
              <a:rPr lang="en-US" altLang="ko-KR" dirty="0"/>
              <a:t>’</a:t>
            </a:r>
            <a:r>
              <a:rPr lang="ko-KR" altLang="en-US" dirty="0"/>
              <a:t>라고 표현하고</a:t>
            </a:r>
            <a:r>
              <a:rPr lang="en-US" altLang="ko-KR" dirty="0"/>
              <a:t>, </a:t>
            </a:r>
            <a:r>
              <a:rPr lang="ko-KR" altLang="en-US" dirty="0"/>
              <a:t>라벨은 </a:t>
            </a:r>
            <a:r>
              <a:rPr lang="en-US" altLang="ko-KR" dirty="0"/>
              <a:t>‘</a:t>
            </a:r>
            <a:r>
              <a:rPr lang="ko-KR" altLang="en-US" dirty="0"/>
              <a:t>조류</a:t>
            </a:r>
            <a:r>
              <a:rPr lang="en-US" altLang="ko-KR" dirty="0"/>
              <a:t>’</a:t>
            </a:r>
            <a:r>
              <a:rPr lang="ko-KR" altLang="en-US" dirty="0"/>
              <a:t>라고 한다면 독자의 혼란을 유발할 수 있음</a:t>
            </a:r>
            <a:endParaRPr lang="en-US" altLang="ko-KR" dirty="0"/>
          </a:p>
          <a:p>
            <a:pPr marL="800100" lvl="1" indent="-342900">
              <a:buFont typeface="+mj-lt"/>
              <a:buAutoNum type="arabicPeriod" startAt="10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10"/>
            </a:pPr>
            <a:r>
              <a:rPr lang="ko-KR" altLang="en-US" dirty="0" smtClean="0"/>
              <a:t>크기를 </a:t>
            </a:r>
            <a:r>
              <a:rPr lang="ko-KR" altLang="en-US" dirty="0"/>
              <a:t>유도하지 않는 용어로 라벨을 붙여라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가까운</a:t>
            </a:r>
            <a:r>
              <a:rPr lang="en-US" altLang="ko-KR" dirty="0" smtClean="0"/>
              <a:t>’, ‘</a:t>
            </a:r>
            <a:r>
              <a:rPr lang="ko-KR" altLang="en-US" dirty="0" smtClean="0"/>
              <a:t>낮은</a:t>
            </a:r>
            <a:r>
              <a:rPr lang="en-US" altLang="ko-KR" dirty="0" smtClean="0"/>
              <a:t>’, ‘</a:t>
            </a:r>
            <a:r>
              <a:rPr lang="ko-KR" altLang="en-US" dirty="0" smtClean="0"/>
              <a:t>어두운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등의 용어는 독자로 하여금 어떠한 선입견을 유발하므로 사용을 자제해야 함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10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10"/>
            </a:pPr>
            <a:r>
              <a:rPr lang="ko-KR" altLang="en-US" dirty="0" smtClean="0"/>
              <a:t>축의 라벨을 중심에 놓고 축에 평행하게 놓아라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축의 </a:t>
            </a:r>
            <a:r>
              <a:rPr lang="ko-KR" altLang="en-US" dirty="0"/>
              <a:t>라벨의 위치를 설정할 때</a:t>
            </a:r>
            <a:r>
              <a:rPr lang="en-US" altLang="ko-KR" dirty="0"/>
              <a:t>, </a:t>
            </a:r>
            <a:r>
              <a:rPr lang="ko-KR" altLang="en-US" dirty="0"/>
              <a:t>다른 라벨들과 겹치지 않도록 </a:t>
            </a:r>
            <a:r>
              <a:rPr lang="ko-KR" altLang="en-US" dirty="0" smtClean="0"/>
              <a:t>해야함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축을 따라 선명하게 그룹화 되지 않은 축의 라벨은 모호하고 해독하기 위해 시간이 소요됨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10"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 startAt="10"/>
            </a:pPr>
            <a:r>
              <a:rPr lang="ko-KR" altLang="en-US" dirty="0" smtClean="0"/>
              <a:t>수치 </a:t>
            </a:r>
            <a:r>
              <a:rPr lang="ko-KR" altLang="en-US" dirty="0"/>
              <a:t>라벨들을 그 마크에 가깝게 </a:t>
            </a:r>
            <a:r>
              <a:rPr lang="ko-KR" altLang="en-US" dirty="0" smtClean="0"/>
              <a:t>놓아라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라벨이 적절한 눈금 바로 옆에 있지않고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조금 밑이나 조금 옆에 있으면 독자는 이 라벨이 내가 생각하는 눈금을   지칭하는게 맞는지에 대한 의문을 갖게 될 것임 </a:t>
            </a:r>
            <a:endParaRPr lang="ko-KR" altLang="en-US" dirty="0"/>
          </a:p>
          <a:p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1745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0" y="1473958"/>
            <a:ext cx="4025900" cy="26708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0" y="1473958"/>
            <a:ext cx="7917444" cy="5765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라벨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14"/>
            </a:pPr>
            <a:r>
              <a:rPr lang="ko-KR" altLang="en-US" dirty="0" smtClean="0"/>
              <a:t>눈금을 </a:t>
            </a:r>
            <a:r>
              <a:rPr lang="ko-KR" altLang="en-US" dirty="0"/>
              <a:t>어림수와 규칙적 간격을 가지고 </a:t>
            </a:r>
            <a:r>
              <a:rPr lang="ko-KR" altLang="en-US" dirty="0" err="1"/>
              <a:t>라벨화</a:t>
            </a:r>
            <a:r>
              <a:rPr lang="ko-KR" altLang="en-US" dirty="0"/>
              <a:t> 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축의 </a:t>
            </a:r>
            <a:r>
              <a:rPr lang="ko-KR" altLang="en-US" dirty="0" err="1"/>
              <a:t>비규칙적</a:t>
            </a:r>
            <a:r>
              <a:rPr lang="ko-KR" altLang="en-US" dirty="0"/>
              <a:t> </a:t>
            </a:r>
            <a:r>
              <a:rPr lang="ko-KR" altLang="en-US" dirty="0" err="1"/>
              <a:t>라벨링은</a:t>
            </a:r>
            <a:r>
              <a:rPr lang="ko-KR" altLang="en-US" dirty="0"/>
              <a:t> 내용상 수치 구분을 더욱 어렵게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marL="800100" lvl="1" indent="-342900">
              <a:buFont typeface="+mj-lt"/>
              <a:buAutoNum type="arabicPeriod" startAt="14"/>
            </a:pPr>
            <a:r>
              <a:rPr lang="en-US" altLang="ko-KR" dirty="0" smtClean="0"/>
              <a:t>T</a:t>
            </a:r>
            <a:r>
              <a:rPr lang="ko-KR" altLang="en-US" dirty="0" smtClean="0"/>
              <a:t>모양의 틀에서는 막대의 왼쪽 및 오른쪽 일련을 </a:t>
            </a:r>
            <a:r>
              <a:rPr lang="ko-KR" altLang="en-US" dirty="0" err="1" smtClean="0"/>
              <a:t>라벨화하라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라벨을 왼쪽과 오른쪽에 혼용하여 배치하면 독자의 시각이 분산되어 그래프 이해에 시간이 소모됨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800100" lvl="1" indent="-342900">
              <a:buFont typeface="+mj-lt"/>
              <a:buAutoNum type="arabicPeriod" startAt="14"/>
            </a:pPr>
            <a:r>
              <a:rPr lang="en-US" altLang="ko-KR" dirty="0" smtClean="0"/>
              <a:t>T</a:t>
            </a:r>
            <a:r>
              <a:rPr lang="ko-KR" altLang="en-US" dirty="0"/>
              <a:t>모양의 틀에서 축에 불필요한 라벨을 사용하지 말라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종속 측정치를 묘사하기 위해 오른쪽과 왼쪽에 동일한 라벨을 표시할 경우 독자의 혼돈을 유발함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800100" lvl="1" indent="-342900">
              <a:buFont typeface="+mj-lt"/>
              <a:buAutoNum type="arabicPeriod" startAt="14"/>
            </a:pPr>
            <a:r>
              <a:rPr lang="ko-KR" altLang="en-US" dirty="0" smtClean="0"/>
              <a:t>내용 </a:t>
            </a:r>
            <a:r>
              <a:rPr lang="ko-KR" altLang="en-US" dirty="0"/>
              <a:t>물질을 갖는 각각의 구성 요소들에 라벨을 붙여라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그래프 내용이 복잡하지 않다면 각 구성요소에 라벨을 붙임으로써 독자로 하여금 보다 명확한 시각적 이해를 도모할 수 있음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800100" lvl="1" indent="-342900">
              <a:buFont typeface="+mj-lt"/>
              <a:buAutoNum type="arabicPeriod" startAt="18"/>
            </a:pPr>
            <a:r>
              <a:rPr lang="ko-KR" altLang="en-US" dirty="0" smtClean="0"/>
              <a:t>내용 요소들에 직접 라벨 붙여라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라벨을 </a:t>
            </a:r>
            <a:r>
              <a:rPr lang="ko-KR" altLang="en-US" dirty="0"/>
              <a:t>한 쪽으로 정렬하여 표시하는 것보다 해당 </a:t>
            </a:r>
            <a:r>
              <a:rPr lang="ko-KR" altLang="en-US" dirty="0" err="1" smtClean="0"/>
              <a:t>내용요소와</a:t>
            </a:r>
            <a:r>
              <a:rPr lang="ko-KR" altLang="en-US" dirty="0" smtClean="0"/>
              <a:t> 가깝게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표시하면 독자가 </a:t>
            </a:r>
            <a:r>
              <a:rPr lang="ko-KR" altLang="en-US" dirty="0" err="1"/>
              <a:t>시각표현을</a:t>
            </a:r>
            <a:r>
              <a:rPr lang="ko-KR" altLang="en-US" dirty="0"/>
              <a:t> 읽는 데 필요한 노력을 </a:t>
            </a:r>
            <a:r>
              <a:rPr lang="ko-KR" altLang="en-US" dirty="0" err="1"/>
              <a:t>줄여줌</a:t>
            </a:r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184144" y="113966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98177" y="1139778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347" y="4567862"/>
            <a:ext cx="4030484" cy="18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195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틀</a:t>
            </a:r>
            <a:r>
              <a:rPr lang="en-US" altLang="ko-KR" dirty="0">
                <a:solidFill>
                  <a:prstClr val="black"/>
                </a:solidFill>
              </a:rPr>
              <a:t>(outline), </a:t>
            </a:r>
            <a:r>
              <a:rPr lang="ko-KR" altLang="en-US" dirty="0">
                <a:solidFill>
                  <a:prstClr val="black"/>
                </a:solidFill>
              </a:rPr>
              <a:t>라벨</a:t>
            </a:r>
            <a:r>
              <a:rPr lang="en-US" altLang="ko-KR" dirty="0">
                <a:solidFill>
                  <a:prstClr val="black"/>
                </a:solidFill>
              </a:rPr>
              <a:t>(label), </a:t>
            </a:r>
            <a:r>
              <a:rPr lang="ko-KR" altLang="en-US" dirty="0">
                <a:solidFill>
                  <a:prstClr val="black"/>
                </a:solidFill>
              </a:rPr>
              <a:t>제목</a:t>
            </a:r>
            <a:r>
              <a:rPr lang="en-US" altLang="ko-KR" dirty="0">
                <a:solidFill>
                  <a:prstClr val="black"/>
                </a:solidFill>
              </a:rPr>
              <a:t>(title) </a:t>
            </a:r>
            <a:r>
              <a:rPr lang="ko-KR" altLang="en-US" dirty="0">
                <a:solidFill>
                  <a:prstClr val="black"/>
                </a:solidFill>
              </a:rPr>
              <a:t>시각화 가이드라인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699" y="1473958"/>
            <a:ext cx="7185269" cy="470300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제목</a:t>
            </a:r>
            <a:r>
              <a:rPr lang="en-US" altLang="ko-KR" dirty="0" smtClean="0"/>
              <a:t>(title)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어떤 질문이 그래프에 대해 가장 쉽게 </a:t>
            </a:r>
            <a:r>
              <a:rPr lang="ko-KR" altLang="en-US" dirty="0" err="1"/>
              <a:t>답변되는가를</a:t>
            </a:r>
            <a:r>
              <a:rPr lang="ko-KR" altLang="en-US" dirty="0"/>
              <a:t> 보여 주는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제목을 사용하라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독자는 때로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본문의 내용을 읽기 보다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그래프만 잠깐 보고 해당 자료의 내용을 확인하고자 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그래프의 제목만 보고서도 무슨 내용을 표현하려고 하는지 명확히 인식시켜 줄 수 있는 간단하고 명확한         제목을 사용해야 함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제목이 </a:t>
            </a:r>
            <a:r>
              <a:rPr lang="ko-KR" altLang="en-US" dirty="0"/>
              <a:t>시각적으로 눈에 띄도록 하라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제목은 다른 라벨보다 좀 더 크거나 다른 서체를 사용해야 함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제목을 </a:t>
            </a:r>
            <a:r>
              <a:rPr lang="ko-KR" altLang="en-US" dirty="0" err="1"/>
              <a:t>시각표현의</a:t>
            </a:r>
            <a:r>
              <a:rPr lang="ko-KR" altLang="en-US" dirty="0"/>
              <a:t> 위 혹은 아래의 중심에 놓는다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제목이 </a:t>
            </a:r>
            <a:r>
              <a:rPr lang="ko-KR" altLang="en-US" dirty="0" err="1" smtClean="0"/>
              <a:t>시각표현</a:t>
            </a:r>
            <a:r>
              <a:rPr lang="ko-KR" altLang="en-US" dirty="0" smtClean="0"/>
              <a:t> 전체에 적용되도록 보여야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 축이나 다른 구성요소에 적용되는 것으로 보여서는 안됨</a:t>
            </a:r>
            <a:endParaRPr lang="ko-KR" altLang="en-US" dirty="0"/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Visual mapping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62" y="1803399"/>
            <a:ext cx="4292835" cy="2536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688844" y="1500116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02877" y="1500232"/>
            <a:ext cx="2025445" cy="33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968" y="4497432"/>
            <a:ext cx="4467160" cy="23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78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-1848" b="26179"/>
          <a:stretch/>
        </p:blipFill>
        <p:spPr>
          <a:xfrm>
            <a:off x="7510987" y="2212200"/>
            <a:ext cx="4356548" cy="10914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 시각화 가이드라인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6701" y="1473958"/>
            <a:ext cx="7171326" cy="4703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선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선택적으로 표현하라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정보를 보여주는 것은 이해에 도움이 되지 않음</a:t>
            </a:r>
            <a:r>
              <a:rPr lang="en-US" altLang="ko-KR" dirty="0" smtClean="0"/>
              <a:t>.</a:t>
            </a:r>
          </a:p>
          <a:p>
            <a:pPr marL="914400" lvl="2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크고 밀도 있는 정보는 읽기 어려움</a:t>
            </a:r>
            <a:r>
              <a:rPr lang="en-US" altLang="ko-KR" dirty="0" smtClean="0"/>
              <a:t>.</a:t>
            </a:r>
          </a:p>
          <a:p>
            <a:pPr marL="914400" lvl="2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선택적 정보가 더 간단하고 이해하기 쉬움</a:t>
            </a:r>
            <a:r>
              <a:rPr lang="en-US" altLang="ko-KR" dirty="0" smtClean="0"/>
              <a:t>.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상위</a:t>
            </a:r>
            <a:r>
              <a:rPr lang="en-US" altLang="ko-KR" dirty="0" smtClean="0"/>
              <a:t>/</a:t>
            </a:r>
            <a:r>
              <a:rPr lang="ko-KR" altLang="en-US" dirty="0" smtClean="0"/>
              <a:t>하위 개념을 표현하는 선들은 개별적인 선들보다 하나로 합쳐라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하위목록이</a:t>
            </a:r>
            <a:r>
              <a:rPr lang="ko-KR" altLang="en-US" dirty="0" smtClean="0"/>
              <a:t> 많아지면 화살표 모양이 너무 많아지게 됨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 smtClean="0"/>
              <a:t>관계성과 관련된 항목은 따로 선을 그어 또 하나의 링크를 만들기 보다 방향성을 가진 화살표와 함께 모서리를 따라 이어라</a:t>
            </a:r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화살표를 이용함으로써 더 간결하고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명확하게 나타낼 수 있음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02" b="18700"/>
          <a:stretch/>
        </p:blipFill>
        <p:spPr>
          <a:xfrm>
            <a:off x="7438027" y="4113770"/>
            <a:ext cx="4675315" cy="107766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83794" y="1700981"/>
            <a:ext cx="2025445" cy="33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09239" y="1700981"/>
            <a:ext cx="2025445" cy="33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83794" y="3735082"/>
            <a:ext cx="2025445" cy="33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나쁜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009239" y="3735082"/>
            <a:ext cx="2025445" cy="33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좋은 예</a:t>
            </a:r>
            <a:r>
              <a:rPr lang="en-US" altLang="ko-KR" sz="1600" dirty="0" smtClean="0">
                <a:solidFill>
                  <a:schemeClr val="tx1"/>
                </a:solidFill>
              </a:rPr>
              <a:t>]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9934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 시각화 가이드라인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선</a:t>
            </a:r>
            <a:endParaRPr lang="en-US" altLang="ko-KR" dirty="0" smtClean="0"/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dirty="0" smtClean="0"/>
              <a:t>노드</a:t>
            </a:r>
            <a:r>
              <a:rPr lang="en-US" altLang="ko-KR" dirty="0" smtClean="0"/>
              <a:t>(node)</a:t>
            </a:r>
            <a:r>
              <a:rPr lang="ko-KR" altLang="en-US" dirty="0" smtClean="0"/>
              <a:t>나 </a:t>
            </a:r>
            <a:r>
              <a:rPr lang="ko-KR" altLang="en-US" dirty="0" err="1" smtClean="0"/>
              <a:t>엣지</a:t>
            </a:r>
            <a:r>
              <a:rPr lang="en-US" altLang="ko-KR" dirty="0" smtClean="0"/>
              <a:t>(edge)</a:t>
            </a:r>
            <a:r>
              <a:rPr lang="ko-KR" altLang="en-US" dirty="0" smtClean="0"/>
              <a:t>가 다른 </a:t>
            </a:r>
            <a:r>
              <a:rPr lang="ko-KR" altLang="en-US" dirty="0" err="1" smtClean="0"/>
              <a:t>노드나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엣지와</a:t>
            </a:r>
            <a:r>
              <a:rPr lang="ko-KR" altLang="en-US" dirty="0" smtClean="0"/>
              <a:t> 중복되면 안됨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(a) : </a:t>
            </a:r>
            <a:r>
              <a:rPr lang="ko-KR" altLang="en-US" dirty="0" smtClean="0"/>
              <a:t>박스</a:t>
            </a:r>
            <a:r>
              <a:rPr lang="en-US" altLang="ko-KR" dirty="0" smtClean="0"/>
              <a:t> A</a:t>
            </a:r>
            <a:r>
              <a:rPr lang="ko-KR" altLang="en-US" dirty="0" smtClean="0"/>
              <a:t>가 박스 </a:t>
            </a:r>
            <a:r>
              <a:rPr lang="en-US" altLang="ko-KR" dirty="0" smtClean="0"/>
              <a:t>B</a:t>
            </a:r>
            <a:r>
              <a:rPr lang="ko-KR" altLang="en-US" dirty="0" smtClean="0"/>
              <a:t>와 연결된 것인지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박스 </a:t>
            </a:r>
            <a:r>
              <a:rPr lang="en-US" altLang="ko-KR" dirty="0" smtClean="0"/>
              <a:t>C</a:t>
            </a:r>
            <a:r>
              <a:rPr lang="ko-KR" altLang="en-US" dirty="0" smtClean="0"/>
              <a:t>와 직접적으로 연결된 것인지 알 수 없기 때문에 혼란스러움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(a)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(b)</a:t>
            </a:r>
            <a:r>
              <a:rPr lang="ko-KR" altLang="en-US" dirty="0" smtClean="0"/>
              <a:t>나</a:t>
            </a:r>
            <a:r>
              <a:rPr lang="en-US" altLang="ko-KR" dirty="0" smtClean="0"/>
              <a:t> (c)</a:t>
            </a:r>
            <a:r>
              <a:rPr lang="ko-KR" altLang="en-US" dirty="0" smtClean="0"/>
              <a:t>처럼 인식될 수도</a:t>
            </a:r>
            <a:r>
              <a:rPr lang="en-US" altLang="ko-KR" dirty="0"/>
              <a:t> </a:t>
            </a:r>
            <a:r>
              <a:rPr lang="ko-KR" altLang="en-US" dirty="0" smtClean="0"/>
              <a:t>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밖에 </a:t>
            </a:r>
            <a:r>
              <a:rPr lang="en-US" altLang="ko-KR" dirty="0" smtClean="0"/>
              <a:t>(d), (e), (f)</a:t>
            </a:r>
            <a:r>
              <a:rPr lang="ko-KR" altLang="en-US" dirty="0" smtClean="0"/>
              <a:t>로 인식될 수도 있음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(a)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(b)</a:t>
            </a:r>
            <a:r>
              <a:rPr lang="ko-KR" altLang="en-US" dirty="0" smtClean="0"/>
              <a:t>로 인식할 가능성이 가장 큰데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이유는</a:t>
            </a:r>
            <a:r>
              <a:rPr lang="en-US" altLang="ko-KR" dirty="0"/>
              <a:t> </a:t>
            </a:r>
            <a:r>
              <a:rPr lang="ko-KR" altLang="en-US" dirty="0" smtClean="0"/>
              <a:t>이 경우에 연결성의 원리가 연속성의 원리를 이기기 때문임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정확한 정보 표현을 위해서는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</a:t>
            </a:r>
            <a:r>
              <a:rPr lang="ko-KR" altLang="en-US" dirty="0" smtClean="0"/>
              <a:t>의 관계를 별도로 표현해야 함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35" y="3502436"/>
            <a:ext cx="9628518" cy="30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160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12261</Words>
  <Application>Microsoft Office PowerPoint</Application>
  <PresentationFormat>사용자 지정</PresentationFormat>
  <Paragraphs>1771</Paragraphs>
  <Slides>134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35" baseType="lpstr">
      <vt:lpstr>1_Office 테마</vt:lpstr>
      <vt:lpstr>부록  데이터 시각화 가이드라인 (작업중)</vt:lpstr>
      <vt:lpstr>목차</vt:lpstr>
      <vt:lpstr>목차</vt:lpstr>
      <vt:lpstr>데이터 시각화의 목적에 따른 분류</vt:lpstr>
      <vt:lpstr>차트 종류 // 범주 비교</vt:lpstr>
      <vt:lpstr>차트 종류 // 범주 비교</vt:lpstr>
      <vt:lpstr>차트 종류 // 범주 비교</vt:lpstr>
      <vt:lpstr>Dot plot</vt:lpstr>
      <vt:lpstr>Bar chart</vt:lpstr>
      <vt:lpstr>Bar chart</vt:lpstr>
      <vt:lpstr>Floating bar</vt:lpstr>
      <vt:lpstr>Histogram</vt:lpstr>
      <vt:lpstr>Slopegraph</vt:lpstr>
      <vt:lpstr>Radial chart</vt:lpstr>
      <vt:lpstr>Glyph chart</vt:lpstr>
      <vt:lpstr>Sankey diagram</vt:lpstr>
      <vt:lpstr>Area size chart</vt:lpstr>
      <vt:lpstr>Small multiples (trellis chart)</vt:lpstr>
      <vt:lpstr>Word cloud</vt:lpstr>
      <vt:lpstr>Pie chart</vt:lpstr>
      <vt:lpstr>차트 종류 // 부분-전체 관계</vt:lpstr>
      <vt:lpstr>차트 종류 // 부분-전체 관계</vt:lpstr>
      <vt:lpstr>Pie chart</vt:lpstr>
      <vt:lpstr>Stacked bar chart</vt:lpstr>
      <vt:lpstr>Tree map</vt:lpstr>
      <vt:lpstr>Tree map</vt:lpstr>
      <vt:lpstr>Tree map</vt:lpstr>
      <vt:lpstr>Circle packing diagram</vt:lpstr>
      <vt:lpstr>Bubble hierarchy</vt:lpstr>
      <vt:lpstr>Tree hierarchy</vt:lpstr>
      <vt:lpstr>차트 종류 // 시간에 따른 변화</vt:lpstr>
      <vt:lpstr>차트 종류 // 시간에 따른 변화</vt:lpstr>
      <vt:lpstr>Line chart</vt:lpstr>
      <vt:lpstr>Line chart</vt:lpstr>
      <vt:lpstr>Spark Chart</vt:lpstr>
      <vt:lpstr>Spark Chart</vt:lpstr>
      <vt:lpstr>Area Chart</vt:lpstr>
      <vt:lpstr>Horizon chart</vt:lpstr>
      <vt:lpstr>Horizon chart</vt:lpstr>
      <vt:lpstr>Stacked Area Chart</vt:lpstr>
      <vt:lpstr>Stream graph</vt:lpstr>
      <vt:lpstr>Candlestick Chart</vt:lpstr>
      <vt:lpstr>Candlestick Chart</vt:lpstr>
      <vt:lpstr>Flow map</vt:lpstr>
      <vt:lpstr>Flow map</vt:lpstr>
      <vt:lpstr>차트 종류 // 연결과 관계</vt:lpstr>
      <vt:lpstr>차트 종류 // 연결과 관계</vt:lpstr>
      <vt:lpstr>Scatter plot</vt:lpstr>
      <vt:lpstr>Scatter plot</vt:lpstr>
      <vt:lpstr>Scatter plot matrix</vt:lpstr>
      <vt:lpstr>Bubble plot</vt:lpstr>
      <vt:lpstr>Heatmap(matrix chart)</vt:lpstr>
      <vt:lpstr>Parallel coordinates</vt:lpstr>
      <vt:lpstr>Radial network(Chord diagram)</vt:lpstr>
      <vt:lpstr>Network diagram</vt:lpstr>
      <vt:lpstr>차트 종류 // 위치정보</vt:lpstr>
      <vt:lpstr>차트 종류 // 위치정보</vt:lpstr>
      <vt:lpstr>General Guideline – 시각적 요소</vt:lpstr>
      <vt:lpstr>General Guideline – 시각적 요소</vt:lpstr>
      <vt:lpstr>General Guideline – 시각적 요소</vt:lpstr>
      <vt:lpstr>General Guideline – 시각적 요소</vt:lpstr>
      <vt:lpstr>General Guideline – 시각적 요소</vt:lpstr>
      <vt:lpstr>General Guideline – 시각적 요소</vt:lpstr>
      <vt:lpstr>Choropleth map(등치 지역도)</vt:lpstr>
      <vt:lpstr>Dot plot map</vt:lpstr>
      <vt:lpstr>Bubble plot map</vt:lpstr>
      <vt:lpstr>Isarithmic map (Contour map/ Topological map)</vt:lpstr>
      <vt:lpstr>Cartogram</vt:lpstr>
      <vt:lpstr>Cartogram</vt:lpstr>
      <vt:lpstr>Cartogram</vt:lpstr>
      <vt:lpstr>Cartogram</vt:lpstr>
      <vt:lpstr>Cartogram</vt:lpstr>
      <vt:lpstr>Particle flow map &amp; Network connection map</vt:lpstr>
      <vt:lpstr>목차</vt:lpstr>
      <vt:lpstr>명시성 향상을 위한 가이드라인</vt:lpstr>
      <vt:lpstr>사용성 향상을 위한 가이드라인</vt:lpstr>
      <vt:lpstr>인지 부하를 고려한 가이드라인</vt:lpstr>
      <vt:lpstr>목차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틀(outline), 라벨(label), 제목(title) 시각화 가이드라인</vt:lpstr>
      <vt:lpstr>선 시각화 가이드라인</vt:lpstr>
      <vt:lpstr>선 시각화 가이드라인</vt:lpstr>
      <vt:lpstr>선 시각화 가이드라인</vt:lpstr>
      <vt:lpstr>선 시각화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그래프 속성(크기, 방향, 색, 질감, 형태) 가이드라인</vt:lpstr>
      <vt:lpstr>차트 유형별 가이드라인</vt:lpstr>
      <vt:lpstr>막대 그래프</vt:lpstr>
      <vt:lpstr>막대 그래프</vt:lpstr>
      <vt:lpstr>막대 그래프</vt:lpstr>
      <vt:lpstr>막대 그래프</vt:lpstr>
      <vt:lpstr>막대 그래프</vt:lpstr>
      <vt:lpstr>막대 그래프</vt:lpstr>
      <vt:lpstr>막대 그래프</vt:lpstr>
      <vt:lpstr>막대 그래프</vt:lpstr>
      <vt:lpstr>선형 그래프</vt:lpstr>
      <vt:lpstr>선형 그래프</vt:lpstr>
      <vt:lpstr>선형 그래프</vt:lpstr>
      <vt:lpstr>선형 그래프</vt:lpstr>
      <vt:lpstr>선형 그래프</vt:lpstr>
      <vt:lpstr>선형 그래프</vt:lpstr>
      <vt:lpstr>선형 그래프</vt:lpstr>
      <vt:lpstr>선형 그래프</vt:lpstr>
      <vt:lpstr>선형 그래프</vt:lpstr>
      <vt:lpstr>선형 그래프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RHIE</dc:creator>
  <cp:lastModifiedBy>Bahn SangWoo</cp:lastModifiedBy>
  <cp:revision>18</cp:revision>
  <dcterms:created xsi:type="dcterms:W3CDTF">2016-09-29T05:38:27Z</dcterms:created>
  <dcterms:modified xsi:type="dcterms:W3CDTF">2016-09-29T07:16:32Z</dcterms:modified>
</cp:coreProperties>
</file>